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2" r:id="rId1"/>
  </p:sldMasterIdLst>
  <p:notesMasterIdLst>
    <p:notesMasterId r:id="rId28"/>
  </p:notesMasterIdLst>
  <p:sldIdLst>
    <p:sldId id="256" r:id="rId2"/>
    <p:sldId id="299" r:id="rId3"/>
    <p:sldId id="298" r:id="rId4"/>
    <p:sldId id="258" r:id="rId5"/>
    <p:sldId id="290" r:id="rId6"/>
    <p:sldId id="261" r:id="rId7"/>
    <p:sldId id="292" r:id="rId8"/>
    <p:sldId id="291" r:id="rId9"/>
    <p:sldId id="294" r:id="rId10"/>
    <p:sldId id="293" r:id="rId11"/>
    <p:sldId id="267" r:id="rId12"/>
    <p:sldId id="271" r:id="rId13"/>
    <p:sldId id="268" r:id="rId14"/>
    <p:sldId id="269" r:id="rId15"/>
    <p:sldId id="273" r:id="rId16"/>
    <p:sldId id="272" r:id="rId17"/>
    <p:sldId id="274" r:id="rId18"/>
    <p:sldId id="278" r:id="rId19"/>
    <p:sldId id="295" r:id="rId20"/>
    <p:sldId id="277" r:id="rId21"/>
    <p:sldId id="276" r:id="rId22"/>
    <p:sldId id="296" r:id="rId23"/>
    <p:sldId id="281" r:id="rId24"/>
    <p:sldId id="283" r:id="rId25"/>
    <p:sldId id="284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563" autoAdjust="0"/>
  </p:normalViewPr>
  <p:slideViewPr>
    <p:cSldViewPr>
      <p:cViewPr>
        <p:scale>
          <a:sx n="81" d="100"/>
          <a:sy n="81" d="100"/>
        </p:scale>
        <p:origin x="-82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A1F4D-B57B-4BF2-B6F4-BE54362E8A10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EE2CA-58DF-478C-AD49-6A137C157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82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E2CA-58DF-478C-AD49-6A137C15749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99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6242F6E-36E1-495B-9FEC-7E16AFB76CD8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F82CD21-0ABC-4430-90D5-588F0F69A0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an/count/WRuejI_zO0u1fGq011XjQOvD-ZzGeGK03W8niGA2Om00000uik0Pml6wZPQSmlk60O01sk-Ya0A80UM1dVsJ0P01aFQfbjo0W802c07szQcMNBW1wiwm-IJ00GBO0O2DdA01u07aa-YW0UW1WWBu0QIqthu1Y08Ge0BYcTeNy0AUaug4a8LL-0JJfYk81SpQ9f05qwOhe0NzcWse1PE12x05au4Bk0MJWTIp1A065gW65hW60ia6LNR6zYxhg4Mf1_Z8zEQAUfbXk0Uq1k07Xe32W806u0ZnZEqBw0a7W0e18EWCdmRW3OA2WO60W808c0xLx9csx-Mwr4MQ40cCW0Rf4ZOo1tbdquYRg1EotgNoiUcQYXVW507e58m2oHQO5vk4yYse5mcu5m705xNM0Q0P5h0Pk1c16l__n_hs65eRe1hstxxoieNmqnYm6kJdYOkuzAtWRe8S3MzkEJevR4usLt8pPJUe7W6m7m787y26Zb2u8EUJADKY__z__-0YhzQYLe4Z00000000y3yE05ytraTfGo1EM88peE408ir-e10muwvtpFrrpkkCXiFZyyoEJpECSnrzoCX9o1l40m00~1?stat-id=16&amp;test-tag=554703616268817&amp;banner-sizes=eyI3MjA1NzYwNjQwOTM3MTAxNiI6IjMzNngyODAifQ==&amp;format-type=118&amp;actual-format=13&amp;pcodever=686065&amp;banner-test-tags=eyI3MjA1NzYwNjQwOTM3MTAxNiI6IjQyOTUxNTU3MjkifQ==&amp;width=1108&amp;height=280&amp;subDesignId=342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6803588" cy="108012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/>
              </a:rPr>
              <a:t>МУНИЦИПАЛЬНОЕ Бюджетное образовательное учреждение дополнительного образования </a:t>
            </a:r>
            <a:r>
              <a:rPr lang="ru-RU" sz="1600" b="1" dirty="0" smtClean="0"/>
              <a:t>«Центр развития творчества» муниципального образования - </a:t>
            </a:r>
            <a:r>
              <a:rPr lang="ru-RU" sz="1600" b="1" dirty="0" err="1" smtClean="0"/>
              <a:t>Сасовский</a:t>
            </a:r>
            <a:r>
              <a:rPr lang="ru-RU" sz="1600" b="1" dirty="0" smtClean="0"/>
              <a:t> муниципальный район рязанской области</a:t>
            </a:r>
            <a:r>
              <a:rPr lang="ru-RU" sz="1600" b="1" dirty="0">
                <a:solidFill>
                  <a:schemeClr val="tx1"/>
                </a:solidFill>
                <a:effectLst/>
              </a:rPr>
              <a:t/>
            </a:r>
            <a:br>
              <a:rPr lang="ru-RU" sz="1600" b="1" dirty="0">
                <a:solidFill>
                  <a:schemeClr val="tx1"/>
                </a:solidFill>
                <a:effectLst/>
              </a:rPr>
            </a:br>
            <a:endParaRPr lang="ru-RU" sz="1600" b="1" dirty="0">
              <a:solidFill>
                <a:schemeClr val="tx1"/>
              </a:solidFill>
              <a:effectLst/>
              <a:latin typeface="Sitka Text" panose="02000505000000020004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7560840" cy="122413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b="1" i="1" dirty="0" smtClean="0"/>
          </a:p>
          <a:p>
            <a:endParaRPr lang="ru-RU" b="1" i="1" dirty="0"/>
          </a:p>
          <a:p>
            <a:endParaRPr lang="ru-RU" b="1" i="1" dirty="0" smtClean="0"/>
          </a:p>
          <a:p>
            <a:pPr algn="ctr"/>
            <a:endParaRPr lang="ru-RU" b="1" i="1" dirty="0" smtClean="0"/>
          </a:p>
          <a:p>
            <a:pPr algn="ctr"/>
            <a:endParaRPr lang="ru-RU" sz="9600" b="1" i="1" dirty="0"/>
          </a:p>
          <a:p>
            <a:pPr algn="ctr"/>
            <a:endParaRPr lang="ru-RU" sz="9600" b="1" i="1" dirty="0" smtClean="0"/>
          </a:p>
          <a:p>
            <a:pPr algn="ctr"/>
            <a:r>
              <a:rPr lang="ru-RU" sz="9600" b="1" dirty="0" smtClean="0">
                <a:solidFill>
                  <a:schemeClr val="tx1"/>
                </a:solidFill>
                <a:latin typeface="Sitka Text" panose="02000505000000020004" pitchFamily="2" charset="0"/>
              </a:rPr>
              <a:t>Краеведение в школе:</a:t>
            </a:r>
          </a:p>
          <a:p>
            <a:pPr algn="ctr"/>
            <a:endParaRPr lang="ru-RU" sz="9600" b="1" dirty="0">
              <a:solidFill>
                <a:schemeClr val="tx1"/>
              </a:solidFill>
              <a:latin typeface="Sitka Text" panose="02000505000000020004" pitchFamily="2" charset="0"/>
            </a:endParaRPr>
          </a:p>
          <a:p>
            <a:pPr algn="ctr"/>
            <a:r>
              <a:rPr lang="ru-RU" sz="8000" b="1" i="1" dirty="0" smtClean="0">
                <a:solidFill>
                  <a:schemeClr val="tx1"/>
                </a:solidFill>
                <a:latin typeface="Sitka Text" panose="02000505000000020004" pitchFamily="2" charset="0"/>
              </a:rPr>
              <a:t>«Тепло сердец и доброта помогут в жизни нам всегда</a:t>
            </a:r>
            <a:r>
              <a:rPr lang="en-US" sz="8000" b="1" i="1" dirty="0" smtClean="0">
                <a:solidFill>
                  <a:schemeClr val="tx1"/>
                </a:solidFill>
                <a:latin typeface="Sitka Text" panose="02000505000000020004" pitchFamily="2" charset="0"/>
              </a:rPr>
              <a:t>!</a:t>
            </a:r>
            <a:r>
              <a:rPr lang="ru-RU" sz="8000" b="1" i="1" dirty="0" smtClean="0">
                <a:solidFill>
                  <a:schemeClr val="tx1"/>
                </a:solidFill>
                <a:latin typeface="Sitka Text" panose="02000505000000020004" pitchFamily="2" charset="0"/>
              </a:rPr>
              <a:t>»</a:t>
            </a:r>
          </a:p>
          <a:p>
            <a:pPr algn="ctr"/>
            <a:endParaRPr lang="ru-RU" sz="5100" b="1" dirty="0" smtClean="0">
              <a:solidFill>
                <a:schemeClr val="tx1"/>
              </a:solidFill>
              <a:latin typeface="Sitka Text" panose="02000505000000020004" pitchFamily="2" charset="0"/>
            </a:endParaRPr>
          </a:p>
          <a:p>
            <a:pPr algn="ctr"/>
            <a:endParaRPr lang="ru-RU" sz="5100" b="1" dirty="0">
              <a:solidFill>
                <a:schemeClr val="tx1"/>
              </a:solidFill>
              <a:latin typeface="Sitka Text" panose="02000505000000020004" pitchFamily="2" charset="0"/>
            </a:endParaRPr>
          </a:p>
          <a:p>
            <a:pPr algn="ctr"/>
            <a:endParaRPr lang="ru-RU" sz="5100" b="1" dirty="0" smtClean="0">
              <a:solidFill>
                <a:schemeClr val="tx1"/>
              </a:solidFill>
              <a:latin typeface="Sitka Text" panose="02000505000000020004" pitchFamily="2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Sitka Text" panose="02000505000000020004" pitchFamily="2" charset="0"/>
            </a:endParaRPr>
          </a:p>
        </p:txBody>
      </p:sp>
      <p:pic>
        <p:nvPicPr>
          <p:cNvPr id="4" name="Picture 2" descr="https://sun9-84.userapi.com/c1373/u15824765/61089783/x_6faefd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98333"/>
            <a:ext cx="4176464" cy="264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4146485"/>
            <a:ext cx="2808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Чернилина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Анатольевна, педагог дополнительного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МБОУ ДО «ЦРТ»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9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 bwMode="auto">
          <a:xfrm>
            <a:off x="467544" y="1844824"/>
            <a:ext cx="3985191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71600" y="2420888"/>
            <a:ext cx="2493913" cy="3659872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60648"/>
            <a:ext cx="3810000" cy="1162050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«Георгиевская ленточка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407929" cy="42930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50077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9" y="3429000"/>
            <a:ext cx="3240360" cy="2431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1406964"/>
            <a:ext cx="154360" cy="149828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5328592" cy="6199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благоустройству </a:t>
            </a:r>
            <a:r>
              <a:rPr lang="ru-RU" sz="2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школы:субботники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309690"/>
            <a:ext cx="3384376" cy="1866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618403" cy="482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38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6"/>
          <a:stretch>
            <a:fillRect/>
          </a:stretch>
        </p:blipFill>
        <p:spPr bwMode="auto">
          <a:xfrm>
            <a:off x="755576" y="1484784"/>
            <a:ext cx="3384376" cy="2389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5987008" cy="1162050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по профилактике курения, алкоголизма, наркомании;</a:t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C:\Users\МКОУ\Desktop\фото разное\image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065487"/>
            <a:ext cx="345638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МКОУ\Desktop\фото разное\профилактика\mim6B-NqTC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2070" y="1556792"/>
            <a:ext cx="34563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17" y="4124174"/>
            <a:ext cx="2303490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3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МКОУ\Desktop\фото разное\бло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224469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4474840" cy="1162050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отряда «ПОИСК» проводят уроки мужества</a:t>
            </a:r>
            <a:endParaRPr lang="ru-RU" sz="2000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57" y="2592245"/>
            <a:ext cx="373976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96571"/>
            <a:ext cx="3435747" cy="2575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5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0" b="2985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76800"/>
            <a:ext cx="2743200" cy="1981200"/>
          </a:xfrm>
        </p:spPr>
        <p:txBody>
          <a:bodyPr/>
          <a:lstStyle/>
          <a:p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пенсионерам от волонтерского отряда «ПОИСК»</a:t>
            </a:r>
            <a:endParaRPr lang="ru-RU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96953"/>
            <a:ext cx="2016224" cy="268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3205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44008" y="2276872"/>
            <a:ext cx="2664296" cy="2295127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5050904" cy="1162050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военно-полевые сборы на территории придорожной школы</a:t>
            </a:r>
            <a:endParaRPr lang="ru-RU" sz="2000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3888432" cy="4317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592288" cy="3454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6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Рафик Касимович\Desktop\фото на отчет\12. военно спортивные игры и мероприятия\SAM_1553.JP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" b="3147"/>
          <a:stretch>
            <a:fillRect/>
          </a:stretch>
        </p:blipFill>
        <p:spPr bwMode="auto">
          <a:xfrm>
            <a:off x="611560" y="692696"/>
            <a:ext cx="4419600" cy="351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4572000" y="5229200"/>
            <a:ext cx="331099" cy="432048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922040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зимой и летом</a:t>
            </a:r>
            <a:r>
              <a:rPr lang="en-US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МКОУ\Desktop\фото разное\фото Придорожная\осенний крос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8144" y="2046299"/>
            <a:ext cx="2688297" cy="201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4" b="18813"/>
          <a:stretch>
            <a:fillRect/>
          </a:stretch>
        </p:blipFill>
        <p:spPr bwMode="auto">
          <a:xfrm>
            <a:off x="3563888" y="4437112"/>
            <a:ext cx="2678422" cy="19753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15884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699792" y="2060848"/>
            <a:ext cx="765721" cy="4019912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618"/>
            <a:ext cx="8136904" cy="1162050"/>
          </a:xfrm>
        </p:spPr>
        <p:txBody>
          <a:bodyPr>
            <a:normAutofit/>
          </a:bodyPr>
          <a:lstStyle/>
          <a:p>
            <a:pPr algn="ctr"/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родному краю.</a:t>
            </a:r>
            <a:endParaRPr lang="ru-RU" sz="2000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1"/>
          <a:stretch>
            <a:fillRect/>
          </a:stretch>
        </p:blipFill>
        <p:spPr bwMode="auto">
          <a:xfrm>
            <a:off x="827584" y="1340768"/>
            <a:ext cx="3161454" cy="2376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84" y="3789040"/>
            <a:ext cx="2537053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69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124743"/>
            <a:ext cx="3456384" cy="252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8435280" cy="1484776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вечеров, традиционных праздников;</a:t>
            </a:r>
          </a:p>
          <a:p>
            <a:endParaRPr lang="ru-RU" sz="2400" b="1" dirty="0">
              <a:latin typeface="Sitka Text" panose="02000505000000020004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0592" y="3429000"/>
            <a:ext cx="3528392" cy="634773"/>
          </a:xfrm>
        </p:spPr>
        <p:txBody>
          <a:bodyPr>
            <a:normAutofit/>
          </a:bodyPr>
          <a:lstStyle/>
          <a:p>
            <a:r>
              <a:rPr lang="ru-RU" sz="800" cap="none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>.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77639"/>
            <a:ext cx="3456384" cy="2567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11449" r="7272" b="8867"/>
          <a:stretch>
            <a:fillRect/>
          </a:stretch>
        </p:blipFill>
        <p:spPr bwMode="auto">
          <a:xfrm>
            <a:off x="2627784" y="3926376"/>
            <a:ext cx="3456384" cy="2670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-396552" y="2198448"/>
            <a:ext cx="3810000" cy="698500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810000" cy="1162050"/>
          </a:xfrm>
        </p:spPr>
        <p:txBody>
          <a:bodyPr>
            <a:normAutofit fontScale="90000"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>Участие в классных часах, посвященных ЗОЖ</a:t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endParaRPr lang="ru-RU" sz="2000" cap="none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207098" cy="4276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168352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9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5791200" cy="1371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48680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Чувство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 многогранно по содержанию. Трепетные и самые нежные воспоминания детства связаны у нас с родительским домом. Это место, где тебя любили и понимали, где жили самые дорогие для тебя люди - мама и папа. Это твоя «малая родина». Постепенно расширяясь, эта любовь переходит в любовь к родной стране, к её истории, прошлому и настоящему, ко всему человечеству.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Сегодня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общество нуждается в поддержке культурно-исторического сознания, так как остро ощущается духовный кризис молодого поколения. Первостепенная задача учителей истории и краеведения - воспитание патриотизма. Краеведение является фундаментом патриотического воспитания. Необходимость развития интересов школьников в области краеведения связана с социальным запросом общества: чем полнее, глубже, содержательнее будут знания детей о родном крае и его лучших людях, природе, традициях, тем более действенными окажутся они в воспитании любви к нашей большой и малой Родине.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важности данной проблемы говорится в целом ряде документов, в том числе, в Законе Российской Федерации “Об образовании в РФ”, один из целевых ориентиров которого направлен на защиту национальных культур и региональных культурных традиц</a:t>
            </a:r>
            <a:r>
              <a:rPr lang="ru-RU" dirty="0"/>
              <a:t>ий.</a:t>
            </a:r>
          </a:p>
        </p:txBody>
      </p:sp>
    </p:spTree>
    <p:extLst>
      <p:ext uri="{BB962C8B-B14F-4D97-AF65-F5344CB8AC3E}">
        <p14:creationId xmlns:p14="http://schemas.microsoft.com/office/powerpoint/2010/main" val="27929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МКОУ\Desktop\фото разное\день матери\DSCN0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556792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-2484784" y="3304853"/>
            <a:ext cx="3989512" cy="698500"/>
          </a:xfrm>
        </p:spPr>
        <p:txBody>
          <a:bodyPr>
            <a:normAutofit/>
          </a:bodyPr>
          <a:lstStyle/>
          <a:p>
            <a:pPr algn="ctr"/>
            <a:r>
              <a:rPr lang="ru-RU" sz="800" b="1" dirty="0" smtClean="0">
                <a:latin typeface="Sitka Text" panose="02000505000000020004" pitchFamily="2" charset="0"/>
              </a:rPr>
              <a:t>.</a:t>
            </a:r>
            <a:endParaRPr lang="ru-RU" sz="800" b="1" dirty="0">
              <a:latin typeface="Sitka Text" panose="02000505000000020004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8435280" cy="1162050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общешкольных месячниках, акциях, предметных неделях.</a:t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50066"/>
            <a:ext cx="2736850" cy="1927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46" y="4164254"/>
            <a:ext cx="2054732" cy="2333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3024336" cy="2025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9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1" b="14171"/>
          <a:stretch>
            <a:fillRect/>
          </a:stretch>
        </p:blipFill>
        <p:spPr bwMode="auto">
          <a:xfrm>
            <a:off x="-982" y="0"/>
            <a:ext cx="9000877" cy="4846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76256" y="5715000"/>
            <a:ext cx="1734344" cy="522312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941169"/>
            <a:ext cx="2743200" cy="1656182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с населением.</a:t>
            </a:r>
            <a: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58938"/>
            <a:ext cx="2448272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4089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104455" cy="3024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-1116632" y="1340768"/>
            <a:ext cx="3810000" cy="698500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4114800" cy="1162050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«посади дерево и сохрани его»</a:t>
            </a:r>
            <a:r>
              <a:rPr lang="ru-RU" sz="2000" cap="none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endParaRPr lang="ru-RU" sz="2000" cap="none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96044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21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10044608" y="5315273"/>
            <a:ext cx="224331" cy="738336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013176"/>
            <a:ext cx="2743200" cy="922040"/>
          </a:xfrm>
        </p:spPr>
        <p:txBody>
          <a:bodyPr>
            <a:noAutofit/>
          </a:bodyPr>
          <a:lstStyle/>
          <a:p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благоустройстве школьной территории, клумб, сада;</a:t>
            </a:r>
            <a:b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69160"/>
            <a:ext cx="2664296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71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496944" cy="57606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Sitka Text" panose="02000505000000020004" pitchFamily="2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Sitka Text" panose="02000505000000020004" pitchFamily="2" charset="0"/>
              </a:rPr>
              <a:t>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деятельности</a:t>
            </a: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по патриотическому воспитанию учащихся включает в себя три основных компонента:</a:t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Патриотическое воспитание в системе общешкольных мероприятий</a:t>
            </a: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месячник патриотического воспитания, включающий встречи с ветеранами, общешкольные классные часы, направленные на воспитание уважительного отношения к историческому прошлому родины, своего народа, его обычаям и традициям, чувства гордости за своё отечество, за символы государства, за свой народ; долга и  ответственности за судьбу родины и своего народа, за ее будущее, способности проявлять гуманизм, милосердие, общечеловеческие ценности, реализуемое также на материале учебников и учебных пособий, литературных произведений </a:t>
            </a:r>
            <a:r>
              <a:rPr lang="ru-RU" sz="16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урочной деятельности</a:t>
            </a: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Патриотическое воспитание во внеурочной деятельности</a:t>
            </a: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учащихся реализуется через организацию различных видов деятельности, направленных на освоение знаний об истории, традициях, культуре народов </a:t>
            </a:r>
            <a:r>
              <a:rPr lang="ru-RU" sz="16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своём родном крае, месте рождения; содержательному знакомству с историей своей семьи, формирование уважительного отношения к труду окружающих, стремления посильно участвовать в нем, проявлять нравственное поведение..</a:t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Патриотическое воспитание в рамках работы с родителями.</a:t>
            </a: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В качестве форм работы с семьей по патриотическому воспитанию:</a:t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родительские собрания гражданско-патриотической направленности;</a:t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помощь в организации  и проведении внеклассных мероприятий; </a:t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родителей к организации экскурсий, походов, праздников;</a:t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совместных внеклассных мероприятий (выставки,  конкурсы,  экскурсии).</a:t>
            </a:r>
            <a:b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828600" y="260648"/>
            <a:ext cx="144016" cy="288032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3012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496944" cy="2664296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проекта:</a:t>
            </a:r>
            <a:br>
              <a:rPr lang="ru-RU" sz="20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Ожидается развитие и укрепление у детей чувства любви к родному краю; через знания по истории и культуре родного края происходит формирование нравственной личности гражданина и патриота 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оссии.</a:t>
            </a:r>
            <a:b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программных мероприятий предусматривает охват патриотическим воспитанием всех возрастных групп обучающихся. Система патриотического воспитания обучающихся школы предусматривает формирование и развитие социально значимых ценностей, гражданственности и патриотизма в процессе воспитания и обучения в школе, массовую патриотическую работу, совместную деятельность с другими культурными учреждениями.</a:t>
            </a:r>
            <a:endParaRPr lang="ru-RU" sz="2000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136904" cy="5472608"/>
          </a:xfrm>
        </p:spPr>
        <p:txBody>
          <a:bodyPr>
            <a:noAutofit/>
          </a:bodyPr>
          <a:lstStyle/>
          <a:p>
            <a:pPr algn="just"/>
            <a:r>
              <a:rPr lang="ru-RU" sz="2000" b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sz="18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 итог исследования, хотелось бы отметить, что важным фактором, влияющим на роль и место краеведческого материала в школьном образовании, являются современные социально-политические перемены. К сожалению, недостаточная проработанность регионального компонента в законодательстве в сфере образования РФ приводит к тому, что изучению истории края отводиться второстепенное место. Чаще всего учащиеся получают готовые знания по краеведению со слов учителя, из учебных пособий и сообщений средств массовой информации. По мнению А.Е. </a:t>
            </a:r>
            <a:r>
              <a:rPr lang="ru-RU" sz="20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Сайненского</a:t>
            </a:r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это приводит к складыванию своеобразного «словесно-книжного краеведения».</a:t>
            </a:r>
            <a:b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наш взгляд, функции краеведения в педагогике, в деле обучения и воспитания подрастающего поколения, особенно в изучении истории, никак нельзя называть второстепенными и отводить данному направлению остаточное место в системе школьного образования. В наше время региональный компонент может помочь педагогу убрать из сознания школьников разного рода антинаучной идеи, а так же способствовать воспитанию гражданина и патриота своей страны.</a:t>
            </a:r>
            <a:b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endParaRPr lang="ru-RU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908720"/>
            <a:ext cx="7498080" cy="151216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effectLst/>
                <a:latin typeface="Sitka Text" panose="02000505000000020004" pitchFamily="2" charset="0"/>
              </a:rPr>
              <a:t/>
            </a:r>
            <a:br>
              <a:rPr lang="ru-RU" sz="1800" b="1" dirty="0" smtClean="0">
                <a:effectLst/>
                <a:latin typeface="Sitka Text" panose="02000505000000020004" pitchFamily="2" charset="0"/>
              </a:rPr>
            </a:br>
            <a:r>
              <a:rPr lang="ru-RU" sz="1800" b="1" dirty="0">
                <a:effectLst/>
                <a:latin typeface="Sitka Text" panose="02000505000000020004" pitchFamily="2" charset="0"/>
              </a:rPr>
              <a:t/>
            </a:r>
            <a:br>
              <a:rPr lang="ru-RU" sz="1800" b="1" dirty="0">
                <a:effectLst/>
                <a:latin typeface="Sitka Text" panose="02000505000000020004" pitchFamily="2" charset="0"/>
              </a:rPr>
            </a:br>
            <a:r>
              <a:rPr lang="ru-RU" sz="1800" b="1" dirty="0" smtClean="0">
                <a:effectLst/>
                <a:latin typeface="Sitka Text" panose="02000505000000020004" pitchFamily="2" charset="0"/>
              </a:rPr>
              <a:t/>
            </a:r>
            <a:br>
              <a:rPr lang="ru-RU" sz="1800" b="1" dirty="0" smtClean="0">
                <a:effectLst/>
                <a:latin typeface="Sitka Text" panose="02000505000000020004" pitchFamily="2" charset="0"/>
              </a:rPr>
            </a:br>
            <a:r>
              <a:rPr lang="ru-RU" sz="1800" b="1" dirty="0">
                <a:effectLst/>
                <a:latin typeface="Sitka Text" panose="02000505000000020004" pitchFamily="2" charset="0"/>
              </a:rPr>
              <a:t/>
            </a:r>
            <a:br>
              <a:rPr lang="ru-RU" sz="1800" b="1" dirty="0">
                <a:effectLst/>
                <a:latin typeface="Sitka Text" panose="02000505000000020004" pitchFamily="2" charset="0"/>
              </a:rPr>
            </a:br>
            <a:r>
              <a:rPr lang="ru-RU" sz="1800" b="1" dirty="0" smtClean="0">
                <a:effectLst/>
                <a:latin typeface="Sitka Text" panose="02000505000000020004" pitchFamily="2" charset="0"/>
              </a:rPr>
              <a:t/>
            </a:r>
            <a:br>
              <a:rPr lang="ru-RU" sz="1800" b="1" dirty="0" smtClean="0">
                <a:effectLst/>
                <a:latin typeface="Sitka Text" panose="02000505000000020004" pitchFamily="2" charset="0"/>
              </a:rPr>
            </a:br>
            <a:endParaRPr lang="ru-RU" sz="2400" dirty="0">
              <a:solidFill>
                <a:schemeClr val="tx1"/>
              </a:solidFill>
              <a:latin typeface="Sitka Text" panose="02000505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48680"/>
            <a:ext cx="7776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данного проекта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воспитание у учащихся патриотизма через изучение истории, традиций и культуры родного края.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историческое прошлое и настоящее родного поселка, краеведческий материала о родном крае;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активность и творческие способности учащихся через включение в содержание уроков истории и обществознания краеведческий материал, а так же через привлечение учащихся к участию в различных акциях, конкурсов, фестивалей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-привлекать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к научно-практической и исследовательской деятельности, изучив способности каждого участника проекта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смыслового чтения через использование современных приемов и методов по развитию навыков работы с текстом;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-описать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обобщить собственный опыт как конечный продукт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14574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99392"/>
            <a:ext cx="7406640" cy="338437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</a:b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496944" cy="3168352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/>
              <a:t/>
            </a:r>
            <a:br>
              <a:rPr lang="ru-RU" sz="800" dirty="0"/>
            </a:br>
            <a:endParaRPr lang="ru-RU" sz="800" dirty="0"/>
          </a:p>
          <a:p>
            <a:endParaRPr lang="ru-RU" sz="800" dirty="0" smtClean="0"/>
          </a:p>
          <a:p>
            <a:endParaRPr lang="ru-RU" sz="800" dirty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если с раннего возраста учащиеся будут изучать историю своей малой Родины, то это станет фундаментом патриотического воспитания и будет способствовать повышению уровня исторического образования и воспитания общей культуры школьников.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становление патриотического воспитания в контексте краеведческого образования.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теоретические основы и практика реализации школьного краеведческого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75201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64688" y="692696"/>
            <a:ext cx="504056" cy="288032"/>
          </a:xfrm>
        </p:spPr>
        <p:txBody>
          <a:bodyPr>
            <a:normAutofit/>
          </a:bodyPr>
          <a:lstStyle/>
          <a:p>
            <a:r>
              <a:rPr lang="ru-RU" sz="800" b="1" dirty="0">
                <a:solidFill>
                  <a:schemeClr val="tx1"/>
                </a:solidFill>
                <a:effectLst/>
                <a:latin typeface="Sitka Text" panose="02000505000000020004" pitchFamily="2" charset="0"/>
              </a:rPr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84568" y="1340768"/>
            <a:ext cx="504056" cy="288032"/>
          </a:xfrm>
        </p:spPr>
        <p:txBody>
          <a:bodyPr>
            <a:noAutofit/>
          </a:bodyPr>
          <a:lstStyle/>
          <a:p>
            <a:pPr marL="541782" indent="-514350"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Sitka Text" panose="02000505000000020004" pitchFamily="2" charset="0"/>
              </a:rPr>
              <a:t>.</a:t>
            </a:r>
            <a:endParaRPr lang="ru-RU" sz="1800" dirty="0">
              <a:solidFill>
                <a:schemeClr val="tx1"/>
              </a:solidFill>
              <a:latin typeface="Sitka Text" panose="02000505000000020004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0648"/>
            <a:ext cx="8208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и механизм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вытекают из цели и задач, которые были определены: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возможностей уроков истории, обществознания, краеведения, часов внеурочной деятельности для  приобщения учащихся к изучению родного края. Знакомство с опытом работы коллег, методической литературой,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данной проблеме.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механизме разработка и апробация уроков, классных часов по темам, а также выполнение творческих работ учащихся.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конкурсах, фестивалях, акциях по краеведческим темам.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и обобщение опыта.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часы;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интервьюирование;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викторины;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 творческие дела;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краеведческие конференции, выставки;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экскурсии; походы.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реализации: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«Придорожная СШ» им. А.С Новикова-Прибоя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7406640" cy="5040560"/>
          </a:xfrm>
        </p:spPr>
        <p:txBody>
          <a:bodyPr>
            <a:noAutofit/>
          </a:bodyPr>
          <a:lstStyle/>
          <a:p>
            <a:pPr algn="just"/>
            <a: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предполагает формирование понятий о малой родине, воспитание любви к родному дому, семье, школе, селу. Важнейшая задача: познакомить детей с их окружением (дома, улицы, природа). Среда обитания и человек неразрывно связаны; необходимо для собственного блага и блага других людей грамотно взаимодействовать с окружающим микромиром.</a:t>
            </a:r>
            <a:b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учащиеся познакомятся с историей своего села, достопримечательностями, знатными людьми, ветеранами войны и тыла, названиями святых мест, природных памятников, местностей, улиц, учреждений, животных и птиц нашего села. В связи с празднованием 78-летия великой победы и празднования 100- </a:t>
            </a:r>
            <a:r>
              <a:rPr lang="ru-RU" sz="2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летия</a:t>
            </a:r>
            <a: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ТАССР дети сами заинтересуются и с помощью родителей, дополнительных источников станут собирать информации по истории села. В процессе сбора информации учащиеся узнают названия улиц, историю этого названия; названия святых мест, природных памятников, местностей, их расположение; имена знатных людей села, их биографию. Познакомятся с учреждениями социальной и культурной сфер села.</a:t>
            </a:r>
            <a:b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432560" y="6453336"/>
            <a:ext cx="7406640" cy="504056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2497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0" b="20240"/>
          <a:stretch>
            <a:fillRect/>
          </a:stretch>
        </p:blipFill>
        <p:spPr bwMode="auto">
          <a:xfrm>
            <a:off x="251520" y="260649"/>
            <a:ext cx="3744416" cy="3181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0691" y="1052736"/>
            <a:ext cx="2520280" cy="1440160"/>
          </a:xfrm>
        </p:spPr>
        <p:txBody>
          <a:bodyPr>
            <a:normAutofit/>
          </a:bodyPr>
          <a:lstStyle/>
          <a:p>
            <a:pPr algn="ctr"/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пожилым людям и ветеранам труда</a:t>
            </a:r>
            <a:endParaRPr lang="ru-RU" sz="2000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15" y="293443"/>
            <a:ext cx="2357873" cy="31442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156308" cy="311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24562"/>
            <a:ext cx="4176464" cy="3137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6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МКОУ\Desktop\Музей\SAM_72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7051"/>
            <a:ext cx="3536277" cy="2620273"/>
          </a:xfrm>
          <a:effectLst>
            <a:softEdge rad="112500"/>
          </a:effectLst>
          <a:extLst/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75656" y="106684"/>
            <a:ext cx="5904655" cy="844364"/>
          </a:xfrm>
        </p:spPr>
        <p:txBody>
          <a:bodyPr>
            <a:normAutofit/>
          </a:bodyPr>
          <a:lstStyle/>
          <a:p>
            <a:pPr algn="ctr"/>
            <a:r>
              <a:rPr lang="ru-RU" alt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Шефство над объектами военного исторического наследия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16778"/>
            <a:ext cx="343272" cy="619934"/>
          </a:xfrm>
        </p:spPr>
        <p:txBody>
          <a:bodyPr>
            <a:normAutofit/>
          </a:bodyPr>
          <a:lstStyle/>
          <a:p>
            <a:r>
              <a:rPr lang="ru-RU" sz="800" dirty="0"/>
              <a:t>.</a:t>
            </a:r>
          </a:p>
        </p:txBody>
      </p:sp>
      <p:pic>
        <p:nvPicPr>
          <p:cNvPr id="6" name="Picture 3" descr="F:\Музей\SAM_5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" y="3809505"/>
            <a:ext cx="3592514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" y="951048"/>
            <a:ext cx="3592514" cy="2692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69259"/>
            <a:ext cx="3528392" cy="26727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830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415696" cy="2561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7160" y="980728"/>
            <a:ext cx="3810000" cy="1162050"/>
          </a:xfrm>
        </p:spPr>
        <p:txBody>
          <a:bodyPr>
            <a:normAutofit fontScale="90000"/>
          </a:bodyPr>
          <a:lstStyle/>
          <a:p>
            <a:r>
              <a:rPr lang="ru-RU" sz="2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ветеранами, тематические вечера, экскурсии в музей;</a:t>
            </a:r>
            <a:br>
              <a:rPr lang="ru-RU" sz="24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55290"/>
            <a:ext cx="266429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58984"/>
            <a:ext cx="2808312" cy="3323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58984"/>
            <a:ext cx="2664296" cy="3222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15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277</Words>
  <Application>Microsoft Office PowerPoint</Application>
  <PresentationFormat>Экран (4:3)</PresentationFormat>
  <Paragraphs>96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Главная</vt:lpstr>
      <vt:lpstr>МУНИЦИПАЛЬНОЕ Бюджетное образовательное учреждение дополнительного образования «Центр развития творчества» муниципального образования - Сасовский муниципальный район рязанской области </vt:lpstr>
      <vt:lpstr>.</vt:lpstr>
      <vt:lpstr>     </vt:lpstr>
      <vt:lpstr>            </vt:lpstr>
      <vt:lpstr>.</vt:lpstr>
      <vt:lpstr>Проект предполагает формирование понятий о малой родине, воспитание любви к родному дому, семье, школе, селу. Важнейшая задача: познакомить детей с их окружением (дома, улицы, природа). Среда обитания и человек неразрывно связаны; необходимо для собственного блага и блага других людей грамотно взаимодействовать с окружающим микромиром. В ходе реализации проекта учащиеся познакомятся с историей своего села, достопримечательностями, знатными людьми, ветеранами войны и тыла, названиями святых мест, природных памятников, местностей, улиц, учреждений, животных и птиц нашего села. В связи с празднованием 78-летия великой победы и празднования 100- летия образования ТАССР дети сами заинтересуются и с помощью родителей, дополнительных источников станут собирать информации по истории села. В процессе сбора информации учащиеся узнают названия улиц, историю этого названия; названия святых мест, природных памятников, местностей, их расположение; имена знатных людей села, их биографию. Познакомятся с учреждениями социальной и культурной сфер села. </vt:lpstr>
      <vt:lpstr>Помощь пожилым людям и ветеранам труда</vt:lpstr>
      <vt:lpstr>.</vt:lpstr>
      <vt:lpstr>-Встречи с ветеранами, тематические вечера, экскурсии в музей; </vt:lpstr>
      <vt:lpstr>Акция «Георгиевская ленточка»</vt:lpstr>
      <vt:lpstr>Работа по благоустройству школы:субботники;</vt:lpstr>
      <vt:lpstr>Тренинги по профилактике курения, алкоголизма, наркомании; </vt:lpstr>
      <vt:lpstr>Волонтеры отряда «ПОИСК» проводят уроки мужества</vt:lpstr>
      <vt:lpstr>Помощь пенсионерам от волонтерского отряда «ПОИСК»</vt:lpstr>
      <vt:lpstr>Ежегодные военно-полевые сборы на территории придорожной школы</vt:lpstr>
      <vt:lpstr>Спорт зимой и летом!</vt:lpstr>
      <vt:lpstr>Путешествие по родному краю.</vt:lpstr>
      <vt:lpstr>.</vt:lpstr>
      <vt:lpstr>Участие в классных часах, посвященных ЗОЖ  </vt:lpstr>
      <vt:lpstr>Участие в общешкольных месячниках, акциях, предметных неделях. </vt:lpstr>
      <vt:lpstr>Просветительская работа с населением. </vt:lpstr>
      <vt:lpstr>Акция «посади дерево и сохрани его» </vt:lpstr>
      <vt:lpstr>Помощь в благоустройстве школьной территории, клумб, сада; </vt:lpstr>
      <vt:lpstr>  Содержание деятельности Система работы по патриотическому воспитанию учащихся включает в себя три основных компонента: 1. Патриотическое воспитание в системе общешкольных мероприятий: месячник патриотического воспитания, включающий встречи с ветеранами, общешкольные классные часы, направленные на воспитание уважительного отношения к историческому прошлому родины, своего народа, его обычаям и традициям, чувства гордости за своё отечество, за символы государства, за свой народ; долга и  ответственности за судьбу родины и своего народа, за ее будущее, способности проявлять гуманизм, милосердие, общечеловеческие ценности, реализуемое также на материале учебников и учебных пособий, литературных произведений в урочной деятельности. 2. Патриотическое воспитание во внеурочной деятельности учащихся реализуется через организацию различных видов деятельности, направленных на освоение знаний об истории, традициях, культуре народов россии, своём родном крае, месте рождения; содержательному знакомству с историей своей семьи, формирование уважительного отношения к труду окружающих, стремления посильно участвовать в нем, проявлять нравственное поведение.. 3. Патриотическое воспитание в рамках работы с родителями.  В качестве форм работы с семьей по патриотическому воспитанию: - родительские собрания гражданско-патриотической направленности; - помощь в организации  и проведении внеклассных мероприятий;  - привлечение родителей к организации экскурсий, походов, праздников; - совместных внеклассных мероприятий (выставки,  конкурсы,  экскурсии). </vt:lpstr>
      <vt:lpstr>Ожидаемые результаты проекта: Ожидается развитие и укрепление у детей чувства любви к родному краю; через знания по истории и культуре родного края происходит формирование нравственной личности гражданина и патриота России. Комплекс программных мероприятий предусматривает охват патриотическим воспитанием всех возрастных групп обучающихся. Система патриотического воспитания обучающихся школы предусматривает формирование и развитие социально значимых ценностей, гражданственности и патриотизма в процессе воспитания и обучения в школе, массовую патриотическую работу, совместную деятельность с другими культурными учреждениями.</vt:lpstr>
      <vt:lpstr>Заключение  Подводя итог исследования, хотелось бы отметить, что важным фактором, влияющим на роль и место краеведческого материала в школьном образовании, являются современные социально-политические перемены. К сожалению, недостаточная проработанность регионального компонента в законодательстве в сфере образования РФ приводит к тому, что изучению истории края отводиться второстепенное место. Чаще всего учащиеся получают готовые знания по краеведению со слов учителя, из учебных пособий и сообщений средств массовой информации. По мнению А.Е. Сайненского, это приводит к складыванию своеобразного «словесно-книжного краеведения».  На наш взгляд, функции краеведения в педагогике, в деле обучения и воспитания подрастающего поколения, особенно в изучении истории, никак нельзя называть второстепенными и отводить данному направлению остаточное место в системе школьного образования. В наше время региональный компонент может помочь педагогу убрать из сознания школьников разного рода антинаучной идеи, а так же способствовать воспитанию гражданина и патриота своей страны.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ОБЩЕОБРАЗОВАТЕЛЬНОЕ УЧРЕЖДЕНИЕ «Придорожная СШ» им. А.С Новикова-Прибоя</dc:title>
  <dc:creator>vladi</dc:creator>
  <cp:lastModifiedBy>Пк</cp:lastModifiedBy>
  <cp:revision>44</cp:revision>
  <dcterms:created xsi:type="dcterms:W3CDTF">2022-03-06T12:23:58Z</dcterms:created>
  <dcterms:modified xsi:type="dcterms:W3CDTF">2022-12-09T06:00:20Z</dcterms:modified>
</cp:coreProperties>
</file>