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52" r:id="rId1"/>
  </p:sldMasterIdLst>
  <p:notesMasterIdLst>
    <p:notesMasterId r:id="rId28"/>
  </p:notesMasterIdLst>
  <p:sldIdLst>
    <p:sldId id="256" r:id="rId2"/>
    <p:sldId id="299" r:id="rId3"/>
    <p:sldId id="298" r:id="rId4"/>
    <p:sldId id="258" r:id="rId5"/>
    <p:sldId id="290" r:id="rId6"/>
    <p:sldId id="261" r:id="rId7"/>
    <p:sldId id="292" r:id="rId8"/>
    <p:sldId id="291" r:id="rId9"/>
    <p:sldId id="294" r:id="rId10"/>
    <p:sldId id="293" r:id="rId11"/>
    <p:sldId id="267" r:id="rId12"/>
    <p:sldId id="271" r:id="rId13"/>
    <p:sldId id="268" r:id="rId14"/>
    <p:sldId id="269" r:id="rId15"/>
    <p:sldId id="273" r:id="rId16"/>
    <p:sldId id="272" r:id="rId17"/>
    <p:sldId id="274" r:id="rId18"/>
    <p:sldId id="278" r:id="rId19"/>
    <p:sldId id="295" r:id="rId20"/>
    <p:sldId id="277" r:id="rId21"/>
    <p:sldId id="276" r:id="rId22"/>
    <p:sldId id="296" r:id="rId23"/>
    <p:sldId id="281" r:id="rId24"/>
    <p:sldId id="283" r:id="rId25"/>
    <p:sldId id="284" r:id="rId26"/>
    <p:sldId id="285" r:id="rId27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563" autoAdjust="0"/>
  </p:normalViewPr>
  <p:slideViewPr>
    <p:cSldViewPr>
      <p:cViewPr>
        <p:scale>
          <a:sx n="81" d="100"/>
          <a:sy n="81" d="100"/>
        </p:scale>
        <p:origin x="-822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CA1F4D-B57B-4BF2-B6F4-BE54362E8A10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EE2CA-58DF-478C-AD49-6A137C15749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90982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6EE2CA-58DF-478C-AD49-6A137C157497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45992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6242F6E-36E1-495B-9FEC-7E16AFB76CD8}" type="datetimeFigureOut">
              <a:rPr lang="ru-RU" smtClean="0"/>
              <a:t>09.12.2022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F82CD21-0ABC-4430-90D5-588F0F69A02B}" type="slidenum">
              <a:rPr lang="ru-RU" smtClean="0"/>
              <a:t>‹#›</a:t>
            </a:fld>
            <a:endParaRPr lang="ru-RU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53" r:id="rId1"/>
    <p:sldLayoutId id="2147484454" r:id="rId2"/>
    <p:sldLayoutId id="2147484455" r:id="rId3"/>
    <p:sldLayoutId id="2147484456" r:id="rId4"/>
    <p:sldLayoutId id="2147484457" r:id="rId5"/>
    <p:sldLayoutId id="2147484458" r:id="rId6"/>
    <p:sldLayoutId id="2147484459" r:id="rId7"/>
    <p:sldLayoutId id="2147484460" r:id="rId8"/>
    <p:sldLayoutId id="2147484461" r:id="rId9"/>
    <p:sldLayoutId id="2147484462" r:id="rId10"/>
    <p:sldLayoutId id="21474844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yandex.ru/an/count/WRuejI_zO0u1fGq011XjQOvD-ZzGeGK03W8niGA2Om00000uik0Pml6wZPQSmlk60O01sk-Ya0A80UM1dVsJ0P01aFQfbjo0W802c07szQcMNBW1wiwm-IJ00GBO0O2DdA01u07aa-YW0UW1WWBu0QIqthu1Y08Ge0BYcTeNy0AUaug4a8LL-0JJfYk81SpQ9f05qwOhe0NzcWse1PE12x05au4Bk0MJWTIp1A065gW65hW60ia6LNR6zYxhg4Mf1_Z8zEQAUfbXk0Uq1k07Xe32W806u0ZnZEqBw0a7W0e18EWCdmRW3OA2WO60W808c0xLx9csx-Mwr4MQ40cCW0Rf4ZOo1tbdquYRg1EotgNoiUcQYXVW507e58m2oHQO5vk4yYse5mcu5m705xNM0Q0P5h0Pk1c16l__n_hs65eRe1hstxxoieNmqnYm6kJdYOkuzAtWRe8S3MzkEJevR4usLt8pPJUe7W6m7m787y26Zb2u8EUJADKY__z__-0YhzQYLe4Z00000000y3yE05ytraTfGo1EM88peE408ir-e10muwvtpFrrpkkCXiFZyyoEJpECSnrzoCX9o1l40m00~1?stat-id=16&amp;test-tag=554703616268817&amp;banner-sizes=eyI3MjA1NzYwNjQwOTM3MTAxNiI6IjMzNngyODAifQ==&amp;format-type=118&amp;actual-format=13&amp;pcodever=686065&amp;banner-test-tags=eyI3MjA1NzYwNjQwOTM3MTAxNiI6IjQyOTUxNTU3MjkifQ==&amp;width=1108&amp;height=280&amp;subDesignId=342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899592" y="476672"/>
            <a:ext cx="6803588" cy="1080120"/>
          </a:xfrm>
        </p:spPr>
        <p:txBody>
          <a:bodyPr>
            <a:noAutofit/>
          </a:bodyPr>
          <a:lstStyle/>
          <a:p>
            <a:pPr algn="ctr"/>
            <a:r>
              <a:rPr lang="ru-RU" sz="1600" b="1" dirty="0" smtClean="0">
                <a:solidFill>
                  <a:schemeClr val="tx1"/>
                </a:solidFill>
                <a:effectLst/>
              </a:rPr>
              <a:t>МУНИЦИПАЛЬНОЕ Бюджетное образовательное учреждение дополнительного образования </a:t>
            </a:r>
            <a:r>
              <a:rPr lang="ru-RU" sz="1600" b="1" dirty="0" smtClean="0"/>
              <a:t>«Центр развития творчества» муниципального образования - </a:t>
            </a:r>
            <a:r>
              <a:rPr lang="ru-RU" sz="1600" b="1" dirty="0" err="1" smtClean="0"/>
              <a:t>Сасовский</a:t>
            </a:r>
            <a:r>
              <a:rPr lang="ru-RU" sz="1600" b="1" dirty="0" smtClean="0"/>
              <a:t> муниципальный район рязанской области</a:t>
            </a:r>
            <a:r>
              <a:rPr lang="ru-RU" sz="1600" b="1" dirty="0">
                <a:solidFill>
                  <a:schemeClr val="tx1"/>
                </a:solidFill>
                <a:effectLst/>
              </a:rPr>
              <a:t/>
            </a:r>
            <a:br>
              <a:rPr lang="ru-RU" sz="1600" b="1" dirty="0">
                <a:solidFill>
                  <a:schemeClr val="tx1"/>
                </a:solidFill>
                <a:effectLst/>
              </a:rPr>
            </a:br>
            <a:endParaRPr lang="ru-RU" sz="1600" b="1" dirty="0">
              <a:solidFill>
                <a:schemeClr val="tx1"/>
              </a:solidFill>
              <a:effectLst/>
              <a:latin typeface="Sitka Text" panose="02000505000000020004" pitchFamily="2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67544" y="836712"/>
            <a:ext cx="7560840" cy="1224136"/>
          </a:xfrm>
        </p:spPr>
        <p:txBody>
          <a:bodyPr>
            <a:normAutofit fontScale="25000" lnSpcReduction="20000"/>
          </a:bodyPr>
          <a:lstStyle/>
          <a:p>
            <a:pPr algn="ctr"/>
            <a:endParaRPr lang="ru-RU" b="1" i="1" dirty="0" smtClean="0"/>
          </a:p>
          <a:p>
            <a:endParaRPr lang="ru-RU" b="1" i="1" dirty="0"/>
          </a:p>
          <a:p>
            <a:endParaRPr lang="ru-RU" b="1" i="1" dirty="0" smtClean="0"/>
          </a:p>
          <a:p>
            <a:pPr algn="ctr"/>
            <a:endParaRPr lang="ru-RU" b="1" i="1" dirty="0" smtClean="0"/>
          </a:p>
          <a:p>
            <a:pPr algn="ctr"/>
            <a:endParaRPr lang="ru-RU" sz="9600" b="1" i="1" dirty="0"/>
          </a:p>
          <a:p>
            <a:pPr algn="ctr"/>
            <a:endParaRPr lang="ru-RU" sz="9600" b="1" i="1" dirty="0" smtClean="0"/>
          </a:p>
          <a:p>
            <a:pPr algn="ctr"/>
            <a:r>
              <a:rPr lang="ru-RU" sz="9600" b="1" dirty="0" smtClean="0">
                <a:solidFill>
                  <a:schemeClr val="tx1"/>
                </a:solidFill>
                <a:latin typeface="Sitka Text" panose="02000505000000020004" pitchFamily="2" charset="0"/>
              </a:rPr>
              <a:t>Краеведение в школе:</a:t>
            </a:r>
          </a:p>
          <a:p>
            <a:pPr algn="ctr"/>
            <a:endParaRPr lang="ru-RU" sz="9600" b="1" dirty="0">
              <a:solidFill>
                <a:schemeClr val="tx1"/>
              </a:solidFill>
              <a:latin typeface="Sitka Text" panose="02000505000000020004" pitchFamily="2" charset="0"/>
            </a:endParaRPr>
          </a:p>
          <a:p>
            <a:pPr algn="ctr"/>
            <a:r>
              <a:rPr lang="ru-RU" sz="8000" b="1" i="1" dirty="0" smtClean="0">
                <a:solidFill>
                  <a:schemeClr val="tx1"/>
                </a:solidFill>
                <a:latin typeface="Sitka Text" panose="02000505000000020004" pitchFamily="2" charset="0"/>
              </a:rPr>
              <a:t>«Тепло сердец и доброта помогут в жизни нам всегда</a:t>
            </a:r>
            <a:r>
              <a:rPr lang="en-US" sz="8000" b="1" i="1" dirty="0" smtClean="0">
                <a:solidFill>
                  <a:schemeClr val="tx1"/>
                </a:solidFill>
                <a:latin typeface="Sitka Text" panose="02000505000000020004" pitchFamily="2" charset="0"/>
              </a:rPr>
              <a:t>!</a:t>
            </a:r>
            <a:r>
              <a:rPr lang="ru-RU" sz="8000" b="1" i="1" dirty="0" smtClean="0">
                <a:solidFill>
                  <a:schemeClr val="tx1"/>
                </a:solidFill>
                <a:latin typeface="Sitka Text" panose="02000505000000020004" pitchFamily="2" charset="0"/>
              </a:rPr>
              <a:t>»</a:t>
            </a:r>
          </a:p>
          <a:p>
            <a:pPr algn="ctr"/>
            <a:endParaRPr lang="ru-RU" sz="5100" b="1" dirty="0" smtClean="0">
              <a:solidFill>
                <a:schemeClr val="tx1"/>
              </a:solidFill>
              <a:latin typeface="Sitka Text" panose="02000505000000020004" pitchFamily="2" charset="0"/>
            </a:endParaRPr>
          </a:p>
          <a:p>
            <a:pPr algn="ctr"/>
            <a:endParaRPr lang="ru-RU" sz="5100" b="1" dirty="0">
              <a:solidFill>
                <a:schemeClr val="tx1"/>
              </a:solidFill>
              <a:latin typeface="Sitka Text" panose="02000505000000020004" pitchFamily="2" charset="0"/>
            </a:endParaRPr>
          </a:p>
          <a:p>
            <a:pPr algn="ctr"/>
            <a:endParaRPr lang="ru-RU" sz="5100" b="1" dirty="0" smtClean="0">
              <a:solidFill>
                <a:schemeClr val="tx1"/>
              </a:solidFill>
              <a:latin typeface="Sitka Text" panose="02000505000000020004" pitchFamily="2" charset="0"/>
            </a:endParaRPr>
          </a:p>
          <a:p>
            <a:pPr algn="ctr"/>
            <a:endParaRPr lang="ru-RU" b="1" dirty="0">
              <a:solidFill>
                <a:schemeClr val="tx1"/>
              </a:solidFill>
              <a:latin typeface="Sitka Text" panose="02000505000000020004" pitchFamily="2" charset="0"/>
            </a:endParaRPr>
          </a:p>
        </p:txBody>
      </p:sp>
      <p:pic>
        <p:nvPicPr>
          <p:cNvPr id="4" name="Picture 2" descr="https://sun9-84.userapi.com/c1373/u15824765/61089783/x_6faefd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98333"/>
            <a:ext cx="4176464" cy="264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868144" y="4146485"/>
            <a:ext cx="28083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Руководитель проекта: </a:t>
            </a:r>
            <a:r>
              <a:rPr lang="ru-R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Чернилина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Валентина Анатольевна, педагог дополнительного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образования МБОУ ДО «ЦРТ»</a:t>
            </a:r>
            <a:endParaRPr lang="ru-RU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2022 г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95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5791200" cy="1371600"/>
          </a:xfrm>
        </p:spPr>
        <p:txBody>
          <a:bodyPr/>
          <a:lstStyle/>
          <a:p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467544" y="548680"/>
            <a:ext cx="806489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Актуальность проекта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Чувство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патриотизма многогранно по содержанию. Трепетные и самые нежные воспоминания детства связаны у нас с родительским домом. Это место, где тебя любили и понимали, где жили самые дорогие для тебя люди - мама и папа. Это твоя «малая родина». Постепенно расширяясь, эта любовь переходит в любовь к родной стране, к её истории, прошлому и настоящему, ко всему человечеству.</a:t>
            </a:r>
          </a:p>
          <a:p>
            <a:pPr algn="just"/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Сегодня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наше общество нуждается в поддержке культурно-исторического сознания, так как остро ощущается духовный кризис молодого поколения. Первостепенная задача учителей истории и краеведения - воспитание патриотизма. Краеведение является фундаментом патриотического воспитания. Необходимость развития интересов школьников в области краеведения связана с социальным запросом общества: чем полнее, глубже, содержательнее будут знания детей о родном крае и его лучших людях, природе, традициях, тем более действенными окажутся они в воспитании любви к нашей большой и малой Родине.</a:t>
            </a:r>
          </a:p>
          <a:p>
            <a:pPr algn="just"/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О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важности данной проблемы говорится в целом ряде документов, в том числе, в Законе Российской Федерации “Об образовании в РФ”, один из целевых ориентиров которого направлен на защиту национальных культур и региональных культурных традиц</a:t>
            </a:r>
            <a:r>
              <a:rPr lang="ru-RU" dirty="0"/>
              <a:t>ий.</a:t>
            </a:r>
          </a:p>
        </p:txBody>
      </p:sp>
    </p:spTree>
    <p:extLst>
      <p:ext uri="{BB962C8B-B14F-4D97-AF65-F5344CB8AC3E}">
        <p14:creationId xmlns:p14="http://schemas.microsoft.com/office/powerpoint/2010/main" val="279295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35608" y="908720"/>
            <a:ext cx="7498080" cy="1512168"/>
          </a:xfrm>
        </p:spPr>
        <p:txBody>
          <a:bodyPr>
            <a:noAutofit/>
          </a:bodyPr>
          <a:lstStyle/>
          <a:p>
            <a:r>
              <a:rPr lang="ru-RU" sz="1800" b="1" dirty="0" smtClean="0">
                <a:effectLst/>
                <a:latin typeface="Sitka Text" panose="02000505000000020004" pitchFamily="2" charset="0"/>
              </a:rPr>
              <a:t/>
            </a:r>
            <a:br>
              <a:rPr lang="ru-RU" sz="1800" b="1" dirty="0" smtClean="0">
                <a:effectLst/>
                <a:latin typeface="Sitka Text" panose="02000505000000020004" pitchFamily="2" charset="0"/>
              </a:rPr>
            </a:br>
            <a:r>
              <a:rPr lang="ru-RU" sz="1800" b="1" dirty="0">
                <a:effectLst/>
                <a:latin typeface="Sitka Text" panose="02000505000000020004" pitchFamily="2" charset="0"/>
              </a:rPr>
              <a:t/>
            </a:r>
            <a:br>
              <a:rPr lang="ru-RU" sz="1800" b="1" dirty="0">
                <a:effectLst/>
                <a:latin typeface="Sitka Text" panose="02000505000000020004" pitchFamily="2" charset="0"/>
              </a:rPr>
            </a:br>
            <a:r>
              <a:rPr lang="ru-RU" sz="1800" b="1" dirty="0" smtClean="0">
                <a:effectLst/>
                <a:latin typeface="Sitka Text" panose="02000505000000020004" pitchFamily="2" charset="0"/>
              </a:rPr>
              <a:t/>
            </a:r>
            <a:br>
              <a:rPr lang="ru-RU" sz="1800" b="1" dirty="0" smtClean="0">
                <a:effectLst/>
                <a:latin typeface="Sitka Text" panose="02000505000000020004" pitchFamily="2" charset="0"/>
              </a:rPr>
            </a:br>
            <a:r>
              <a:rPr lang="ru-RU" sz="1800" b="1" dirty="0">
                <a:effectLst/>
                <a:latin typeface="Sitka Text" panose="02000505000000020004" pitchFamily="2" charset="0"/>
              </a:rPr>
              <a:t/>
            </a:r>
            <a:br>
              <a:rPr lang="ru-RU" sz="1800" b="1" dirty="0">
                <a:effectLst/>
                <a:latin typeface="Sitka Text" panose="02000505000000020004" pitchFamily="2" charset="0"/>
              </a:rPr>
            </a:br>
            <a:r>
              <a:rPr lang="ru-RU" sz="1800" b="1" dirty="0" smtClean="0">
                <a:effectLst/>
                <a:latin typeface="Sitka Text" panose="02000505000000020004" pitchFamily="2" charset="0"/>
              </a:rPr>
              <a:t/>
            </a:r>
            <a:br>
              <a:rPr lang="ru-RU" sz="1800" b="1" dirty="0" smtClean="0">
                <a:effectLst/>
                <a:latin typeface="Sitka Text" panose="02000505000000020004" pitchFamily="2" charset="0"/>
              </a:rPr>
            </a:br>
            <a:endParaRPr lang="ru-RU" sz="2400" dirty="0">
              <a:solidFill>
                <a:schemeClr val="tx1"/>
              </a:solidFill>
              <a:latin typeface="Sitka Text" panose="02000505000000020004" pitchFamily="2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548680"/>
            <a:ext cx="777686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Цель данного проекта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— воспитание у учащихся патриотизма через изучение истории, традиций и культуры родного края.</a:t>
            </a:r>
          </a:p>
          <a:p>
            <a:pPr algn="jus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Задачи: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-изучить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историческое прошлое и настоящее родного поселка, краеведческий материала о родном крае;</a:t>
            </a:r>
          </a:p>
          <a:p>
            <a:pPr algn="just"/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-развивать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познавательную активность и творческие способности учащихся через включение в содержание уроков истории и обществознания краеведческий материал, а так же через привлечение учащихся к участию в различных акциях, конкурсов, фестивалей</a:t>
            </a:r>
          </a:p>
          <a:p>
            <a:pPr algn="just"/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-привлекать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учащихся к научно-практической и исследовательской деятельности, изучив способности каждого участника проекта</a:t>
            </a:r>
          </a:p>
          <a:p>
            <a:pPr algn="just"/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-развивать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навыки смыслового чтения через использование современных приемов и методов по развитию навыков работы с текстом;</a:t>
            </a:r>
          </a:p>
          <a:p>
            <a:pPr algn="just"/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-описать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 обобщить собственный опыт как конечный продукт проекта.</a:t>
            </a:r>
          </a:p>
        </p:txBody>
      </p:sp>
    </p:spTree>
    <p:extLst>
      <p:ext uri="{BB962C8B-B14F-4D97-AF65-F5344CB8AC3E}">
        <p14:creationId xmlns:p14="http://schemas.microsoft.com/office/powerpoint/2010/main" val="145746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251520" y="-99392"/>
            <a:ext cx="7406640" cy="3384376"/>
          </a:xfrm>
        </p:spPr>
        <p:txBody>
          <a:bodyPr>
            <a:normAutofit fontScale="90000"/>
          </a:bodyPr>
          <a:lstStyle/>
          <a:p>
            <a: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endParaRPr lang="ru-RU" sz="2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79512" y="188640"/>
            <a:ext cx="8496944" cy="3168352"/>
          </a:xfrm>
        </p:spPr>
        <p:txBody>
          <a:bodyPr>
            <a:normAutofit/>
          </a:bodyPr>
          <a:lstStyle/>
          <a:p>
            <a:r>
              <a:rPr lang="ru-RU" sz="800" dirty="0" smtClean="0"/>
              <a:t>.</a:t>
            </a:r>
            <a:r>
              <a:rPr lang="ru-RU" sz="800" dirty="0"/>
              <a:t/>
            </a:r>
            <a:br>
              <a:rPr lang="ru-RU" sz="800" dirty="0"/>
            </a:br>
            <a:r>
              <a:rPr lang="ru-RU" sz="800" dirty="0"/>
              <a:t/>
            </a:r>
            <a:br>
              <a:rPr lang="ru-RU" sz="800" dirty="0"/>
            </a:br>
            <a:r>
              <a:rPr lang="ru-RU" sz="800" dirty="0"/>
              <a:t/>
            </a:r>
            <a:br>
              <a:rPr lang="ru-RU" sz="800" dirty="0"/>
            </a:br>
            <a:endParaRPr lang="ru-RU" sz="800" dirty="0"/>
          </a:p>
          <a:p>
            <a:endParaRPr lang="ru-RU" sz="800" dirty="0" smtClean="0"/>
          </a:p>
          <a:p>
            <a:endParaRPr lang="ru-RU" sz="800" dirty="0"/>
          </a:p>
          <a:p>
            <a:r>
              <a:rPr lang="ru-RU" sz="800" dirty="0" smtClean="0"/>
              <a:t>.</a:t>
            </a:r>
            <a:endParaRPr lang="ru-RU" sz="800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32656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Гипотеза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если с раннего возраста учащиеся будут изучать историю своей малой Родины, то это станет фундаментом патриотического воспитания и будет способствовать повышению уровня исторического образования и воспитания общей культуры школьников.</a:t>
            </a:r>
          </a:p>
          <a:p>
            <a:pPr algn="just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Объект исследования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становление патриотического воспитания в контексте краеведческого образования.</a:t>
            </a:r>
          </a:p>
          <a:p>
            <a:pPr algn="just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Предмет исследования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теоретические основы и практика реализации школьного краеведческого образования.</a:t>
            </a:r>
          </a:p>
        </p:txBody>
      </p:sp>
    </p:spTree>
    <p:extLst>
      <p:ext uri="{BB962C8B-B14F-4D97-AF65-F5344CB8AC3E}">
        <p14:creationId xmlns:p14="http://schemas.microsoft.com/office/powerpoint/2010/main" val="175201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0764688" y="692696"/>
            <a:ext cx="504056" cy="288032"/>
          </a:xfrm>
        </p:spPr>
        <p:txBody>
          <a:bodyPr>
            <a:normAutofit/>
          </a:bodyPr>
          <a:lstStyle/>
          <a:p>
            <a:r>
              <a:rPr lang="ru-RU" sz="800" b="1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>.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9684568" y="1340768"/>
            <a:ext cx="504056" cy="288032"/>
          </a:xfrm>
        </p:spPr>
        <p:txBody>
          <a:bodyPr>
            <a:noAutofit/>
          </a:bodyPr>
          <a:lstStyle/>
          <a:p>
            <a:pPr marL="541782" indent="-514350">
              <a:buFont typeface="+mj-lt"/>
              <a:buAutoNum type="arabicPeriod"/>
            </a:pPr>
            <a:r>
              <a:rPr lang="ru-RU" sz="1800" dirty="0" smtClean="0">
                <a:solidFill>
                  <a:schemeClr val="tx1"/>
                </a:solidFill>
                <a:latin typeface="Sitka Text" panose="02000505000000020004" pitchFamily="2" charset="0"/>
              </a:rPr>
              <a:t>.</a:t>
            </a:r>
            <a:endParaRPr lang="ru-RU" sz="1800" dirty="0">
              <a:solidFill>
                <a:schemeClr val="tx1"/>
              </a:solidFill>
              <a:latin typeface="Sitka Text" panose="02000505000000020004" pitchFamily="2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23528" y="260648"/>
            <a:ext cx="820891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Стратегия и механизм </a:t>
            </a:r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данного 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проекта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вытекают из цели и задач, которые были определены: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Выявление возможностей уроков истории, обществознания, краеведения, часов внеурочной деятельности для  приобщения учащихся к изучению родного края. Знакомство с опытом работы коллег, методической литературой,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интернет-ресурсами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по данной проблеме.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механизме разработка и апробация уроков, классных часов по темам, а также выполнение творческих работ учащихся.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Участие в конкурсах, фестивалях, акциях по краеведческим темам.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Описание и обобщение опыта.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Формы работы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классные часы;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интервьюирование;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беседы, викторины;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исследовательская деятельность;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коллективные творческие дела;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краеведческие конференции, выставки;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экскурсии; походы.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Место реализации: 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МКОУ «Придорожная СШ» им. А.С Новикова-Прибоя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02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406640" cy="5040560"/>
          </a:xfrm>
        </p:spPr>
        <p:txBody>
          <a:bodyPr>
            <a:noAutofit/>
          </a:bodyPr>
          <a:lstStyle/>
          <a:p>
            <a:pPr algn="just"/>
            <a: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Проект предполагает формирование понятий о малой родине, воспитание любви к родному дому, семье, школе, селу. Важнейшая задача: познакомить детей с их окружением (дома, улицы, природа). Среда обитания и человек неразрывно связаны; необходимо для собственного блага и блага других людей грамотно взаимодействовать с окружающим микромиром.</a:t>
            </a:r>
            <a:b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ходе реализации проекта учащиеся познакомятся с историей своего села, достопримечательностями, знатными людьми, ветеранами войны и тыла, названиями святых мест, природных памятников, местностей, улиц, учреждений, животных и птиц нашего села. В связи с празднованием 78-летия великой победы и празднования 100- </a:t>
            </a:r>
            <a:r>
              <a:rPr lang="ru-RU" sz="2000" cap="none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летия</a:t>
            </a:r>
            <a: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образования ТАССР дети сами заинтересуются и с помощью родителей, дополнительных источников станут собирать информации по истории села. В процессе сбора информации учащиеся узнают названия улиц, историю этого названия; названия святых мест, природных памятников, местностей, их расположение; имена знатных людей села, их биографию. Познакомятся с учреждениями социальной и культурной сфер села.</a:t>
            </a:r>
            <a:b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0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 flipV="1">
            <a:off x="1432560" y="6453336"/>
            <a:ext cx="7406640" cy="504056"/>
          </a:xfrm>
        </p:spPr>
        <p:txBody>
          <a:bodyPr>
            <a:normAutofit/>
          </a:bodyPr>
          <a:lstStyle/>
          <a:p>
            <a:r>
              <a:rPr lang="ru-RU" sz="800" dirty="0" smtClean="0"/>
              <a:t>.</a:t>
            </a:r>
            <a:endParaRPr lang="ru-RU" sz="800" dirty="0"/>
          </a:p>
        </p:txBody>
      </p:sp>
    </p:spTree>
    <p:extLst>
      <p:ext uri="{BB962C8B-B14F-4D97-AF65-F5344CB8AC3E}">
        <p14:creationId xmlns:p14="http://schemas.microsoft.com/office/powerpoint/2010/main" val="1249708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0" b="20240"/>
          <a:stretch>
            <a:fillRect/>
          </a:stretch>
        </p:blipFill>
        <p:spPr bwMode="auto">
          <a:xfrm>
            <a:off x="251520" y="260649"/>
            <a:ext cx="3744416" cy="31811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060691" y="1052736"/>
            <a:ext cx="2520280" cy="1440160"/>
          </a:xfrm>
        </p:spPr>
        <p:txBody>
          <a:bodyPr>
            <a:normAutofit/>
          </a:bodyPr>
          <a:lstStyle/>
          <a:p>
            <a:pPr algn="ctr"/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Помощь пожилым людям и ветеранам труда</a:t>
            </a: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615" y="293443"/>
            <a:ext cx="2357873" cy="3144293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4156308" cy="3117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24562"/>
            <a:ext cx="4176464" cy="31376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063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МКОУ\Desktop\Музей\SAM_72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987051"/>
            <a:ext cx="3536277" cy="2620273"/>
          </a:xfrm>
          <a:effectLst>
            <a:softEdge rad="112500"/>
          </a:effectLst>
          <a:extLst/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1475656" y="106684"/>
            <a:ext cx="5904655" cy="844364"/>
          </a:xfrm>
        </p:spPr>
        <p:txBody>
          <a:bodyPr>
            <a:normAutofit/>
          </a:bodyPr>
          <a:lstStyle/>
          <a:p>
            <a:pPr algn="ctr"/>
            <a:r>
              <a:rPr lang="ru-RU" altLang="ru-RU"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Шефство над объектами военного исторического наследия</a:t>
            </a:r>
            <a:endParaRPr lang="ru-RU"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23928" y="216778"/>
            <a:ext cx="343272" cy="619934"/>
          </a:xfrm>
        </p:spPr>
        <p:txBody>
          <a:bodyPr>
            <a:normAutofit/>
          </a:bodyPr>
          <a:lstStyle/>
          <a:p>
            <a:r>
              <a:rPr lang="ru-RU" sz="800" dirty="0"/>
              <a:t>.</a:t>
            </a:r>
          </a:p>
        </p:txBody>
      </p:sp>
      <p:pic>
        <p:nvPicPr>
          <p:cNvPr id="6" name="Picture 3" descr="F:\Музей\SAM_57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38" y="3809505"/>
            <a:ext cx="3592514" cy="2592289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38" y="951048"/>
            <a:ext cx="3592514" cy="26922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69259"/>
            <a:ext cx="3528392" cy="2672779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  <p:extLst>
      <p:ext uri="{BB962C8B-B14F-4D97-AF65-F5344CB8AC3E}">
        <p14:creationId xmlns:p14="http://schemas.microsoft.com/office/powerpoint/2010/main" val="283062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3415696" cy="25617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107160" y="980728"/>
            <a:ext cx="3810000" cy="1162050"/>
          </a:xfrm>
        </p:spPr>
        <p:txBody>
          <a:bodyPr>
            <a:normAutofit fontScale="90000"/>
          </a:bodyPr>
          <a:lstStyle/>
          <a:p>
            <a:r>
              <a:rPr lang="ru-RU" sz="24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ru-RU" sz="24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Встречи с ветеранами, тематические вечера, экскурсии в музей;</a:t>
            </a:r>
            <a:br>
              <a:rPr lang="ru-RU" sz="24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55290"/>
            <a:ext cx="2664296" cy="33123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58984"/>
            <a:ext cx="2808312" cy="33239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58984"/>
            <a:ext cx="2664296" cy="32223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215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6" r="2846"/>
          <a:stretch>
            <a:fillRect/>
          </a:stretch>
        </p:blipFill>
        <p:spPr bwMode="auto">
          <a:xfrm>
            <a:off x="467544" y="1844824"/>
            <a:ext cx="3985191" cy="31683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971600" y="2420888"/>
            <a:ext cx="2493913" cy="3659872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23928" y="260648"/>
            <a:ext cx="3810000" cy="116205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Акция «Георгиевская ленточка</a:t>
            </a:r>
            <a:r>
              <a:rPr lang="ru-RU" sz="2000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endParaRPr lang="ru-RU" sz="200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407929" cy="4293096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  <p:extLst>
      <p:ext uri="{BB962C8B-B14F-4D97-AF65-F5344CB8AC3E}">
        <p14:creationId xmlns:p14="http://schemas.microsoft.com/office/powerpoint/2010/main" val="350077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9" y="3429000"/>
            <a:ext cx="3240360" cy="24314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457200" y="1406964"/>
            <a:ext cx="154360" cy="149828"/>
          </a:xfrm>
        </p:spPr>
        <p:txBody>
          <a:bodyPr>
            <a:normAutofit fontScale="25000" lnSpcReduction="20000"/>
          </a:bodyPr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5328592" cy="619934"/>
          </a:xfrm>
        </p:spPr>
        <p:txBody>
          <a:bodyPr>
            <a:normAutofit fontScale="90000"/>
          </a:bodyPr>
          <a:lstStyle/>
          <a:p>
            <a:pPr algn="ctr"/>
            <a:r>
              <a:rPr lang="ru-RU" sz="24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Работа по благоустройству </a:t>
            </a:r>
            <a:r>
              <a:rPr lang="ru-RU" sz="2400" cap="none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школы:субботники</a:t>
            </a:r>
            <a:r>
              <a:rPr lang="ru-RU" sz="24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ru-RU" sz="24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309690"/>
            <a:ext cx="3384376" cy="18660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2776"/>
            <a:ext cx="3618403" cy="48245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838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96"/>
          <a:stretch>
            <a:fillRect/>
          </a:stretch>
        </p:blipFill>
        <p:spPr bwMode="auto">
          <a:xfrm>
            <a:off x="755576" y="1484784"/>
            <a:ext cx="3384376" cy="23896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5987008" cy="116205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Тренинги по профилактике курения, алкоголизма, наркомании;</a:t>
            </a:r>
            <a:b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4" descr="C:\Users\МКОУ\Desktop\фото разное\image (5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4065487"/>
            <a:ext cx="3456384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МКОУ\Desktop\фото разное\профилактика\mim6B-NqTC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12070" y="1556792"/>
            <a:ext cx="3456384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517" y="4124174"/>
            <a:ext cx="2303490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636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C:\Users\МКОУ\Desktop\фото разное\блок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224469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4474840" cy="116205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Волонтеры отряда «ПОИСК» проводят уроки мужества</a:t>
            </a: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57" y="2592245"/>
            <a:ext cx="3739769" cy="2808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96571"/>
            <a:ext cx="3435747" cy="25759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053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50" b="29850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ru-RU" sz="800" dirty="0" smtClean="0"/>
              <a:t>.</a:t>
            </a:r>
            <a:endParaRPr lang="ru-RU" sz="800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1560" y="4876800"/>
            <a:ext cx="2743200" cy="1981200"/>
          </a:xfrm>
        </p:spPr>
        <p:txBody>
          <a:bodyPr/>
          <a:lstStyle/>
          <a:p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Помощь пенсионерам от волонтерского отряда «ПОИСК»</a:t>
            </a:r>
            <a:endParaRPr lang="ru-RU" sz="20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96953"/>
            <a:ext cx="2016224" cy="26886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73205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бъект 3"/>
          <p:cNvSpPr>
            <a:spLocks noGrp="1"/>
          </p:cNvSpPr>
          <p:nvPr>
            <p:ph idx="1"/>
          </p:nvPr>
        </p:nvSpPr>
        <p:spPr>
          <a:xfrm>
            <a:off x="4644008" y="2276872"/>
            <a:ext cx="2664296" cy="2295127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5050904" cy="116205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Ежегодные военно-полевые сборы на территории придорожной школы</a:t>
            </a: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84784"/>
            <a:ext cx="3888432" cy="43178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592288" cy="34542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466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C:\Users\Рафик Касимович\Desktop\фото на отчет\12. военно спортивные игры и мероприятия\SAM_1553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7" b="3147"/>
          <a:stretch>
            <a:fillRect/>
          </a:stretch>
        </p:blipFill>
        <p:spPr bwMode="auto">
          <a:xfrm>
            <a:off x="611560" y="692696"/>
            <a:ext cx="4419600" cy="35131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 flipV="1">
            <a:off x="4572000" y="5229200"/>
            <a:ext cx="331099" cy="432048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92204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Спорт зимой и летом</a:t>
            </a:r>
            <a:r>
              <a:rPr lang="en-US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endParaRPr lang="ru-RU" sz="20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3" descr="C:\Users\МКОУ\Desktop\фото разное\фото Придорожная\осенний кросс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68144" y="2046299"/>
            <a:ext cx="2688297" cy="20162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64" b="18813"/>
          <a:stretch>
            <a:fillRect/>
          </a:stretch>
        </p:blipFill>
        <p:spPr bwMode="auto">
          <a:xfrm>
            <a:off x="3563888" y="4437112"/>
            <a:ext cx="2678422" cy="1975396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  <p:extLst>
      <p:ext uri="{BB962C8B-B14F-4D97-AF65-F5344CB8AC3E}">
        <p14:creationId xmlns:p14="http://schemas.microsoft.com/office/powerpoint/2010/main" val="215884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бъект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 dirty="0"/>
          </a:p>
          <a:p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2699792" y="2060848"/>
            <a:ext cx="765721" cy="4019912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8618"/>
            <a:ext cx="8136904" cy="1162050"/>
          </a:xfrm>
        </p:spPr>
        <p:txBody>
          <a:bodyPr>
            <a:normAutofit/>
          </a:bodyPr>
          <a:lstStyle/>
          <a:p>
            <a:pPr algn="ctr"/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Путешествие по родному краю.</a:t>
            </a: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351"/>
          <a:stretch>
            <a:fillRect/>
          </a:stretch>
        </p:blipFill>
        <p:spPr bwMode="auto">
          <a:xfrm>
            <a:off x="827584" y="1340768"/>
            <a:ext cx="3161454" cy="23765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96752"/>
            <a:ext cx="3456384" cy="46085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784" y="3789040"/>
            <a:ext cx="2537053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669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1124743"/>
            <a:ext cx="3456384" cy="25202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457200" y="620688"/>
            <a:ext cx="8435280" cy="1484776"/>
          </a:xfrm>
        </p:spPr>
        <p:txBody>
          <a:bodyPr>
            <a:normAutofit/>
          </a:bodyPr>
          <a:lstStyle/>
          <a:p>
            <a:r>
              <a:rPr lang="ru-RU" sz="20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Организация и проведение вечеров, традиционных праздников;</a:t>
            </a:r>
          </a:p>
          <a:p>
            <a:endParaRPr lang="ru-RU" sz="2400" b="1" dirty="0">
              <a:latin typeface="Sitka Text" panose="02000505000000020004" pitchFamily="2" charset="0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900592" y="3429000"/>
            <a:ext cx="3528392" cy="634773"/>
          </a:xfrm>
        </p:spPr>
        <p:txBody>
          <a:bodyPr>
            <a:normAutofit/>
          </a:bodyPr>
          <a:lstStyle/>
          <a:p>
            <a:r>
              <a:rPr lang="ru-RU" sz="800" cap="none" dirty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>.</a:t>
            </a:r>
          </a:p>
        </p:txBody>
      </p:sp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77639"/>
            <a:ext cx="3456384" cy="25673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1" t="11449" r="7272" b="8867"/>
          <a:stretch>
            <a:fillRect/>
          </a:stretch>
        </p:blipFill>
        <p:spPr bwMode="auto">
          <a:xfrm>
            <a:off x="2627784" y="3926376"/>
            <a:ext cx="3456384" cy="26709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5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Объект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-396552" y="2198448"/>
            <a:ext cx="3810000" cy="698500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3810000" cy="1162050"/>
          </a:xfrm>
        </p:spPr>
        <p:txBody>
          <a:bodyPr>
            <a:normAutofit fontScale="90000"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>Участие в классных часах, посвященных ЗОЖ</a:t>
            </a:r>
            <a:br>
              <a:rPr lang="ru-RU" sz="2000" cap="none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r>
              <a:rPr lang="ru-RU" sz="2000" cap="none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cap="none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endParaRPr lang="ru-RU" sz="2000" cap="none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207098" cy="42761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168352" cy="41764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693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МКОУ\Desktop\фото разное\день матери\DSCN015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1556792"/>
            <a:ext cx="2808312" cy="21062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-2484784" y="3304853"/>
            <a:ext cx="3989512" cy="698500"/>
          </a:xfrm>
        </p:spPr>
        <p:txBody>
          <a:bodyPr>
            <a:normAutofit/>
          </a:bodyPr>
          <a:lstStyle/>
          <a:p>
            <a:pPr algn="ctr"/>
            <a:r>
              <a:rPr lang="ru-RU" sz="800" b="1" dirty="0" smtClean="0">
                <a:latin typeface="Sitka Text" panose="02000505000000020004" pitchFamily="2" charset="0"/>
              </a:rPr>
              <a:t>.</a:t>
            </a:r>
            <a:endParaRPr lang="ru-RU" sz="800" b="1" dirty="0">
              <a:latin typeface="Sitka Text" panose="02000505000000020004" pitchFamily="2" charset="0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435280" cy="116205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Участие в общешкольных месячниках, акциях, предметных неделях.</a:t>
            </a:r>
            <a:b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50066"/>
            <a:ext cx="2736850" cy="19279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746" y="4164254"/>
            <a:ext cx="2054732" cy="23332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3024336" cy="20253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958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71" b="14171"/>
          <a:stretch>
            <a:fillRect/>
          </a:stretch>
        </p:blipFill>
        <p:spPr bwMode="auto">
          <a:xfrm>
            <a:off x="-982" y="0"/>
            <a:ext cx="9000877" cy="48463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876256" y="5715000"/>
            <a:ext cx="1734344" cy="522312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4941169"/>
            <a:ext cx="2743200" cy="1656182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Просветительская работа с населением.</a:t>
            </a:r>
            <a: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0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58938"/>
            <a:ext cx="2448272" cy="2448271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  <p:extLst>
      <p:ext uri="{BB962C8B-B14F-4D97-AF65-F5344CB8AC3E}">
        <p14:creationId xmlns:p14="http://schemas.microsoft.com/office/powerpoint/2010/main" val="40894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4104455" cy="30243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Текст 2"/>
          <p:cNvSpPr>
            <a:spLocks noGrp="1"/>
          </p:cNvSpPr>
          <p:nvPr>
            <p:ph type="body" sz="half" idx="2"/>
          </p:nvPr>
        </p:nvSpPr>
        <p:spPr>
          <a:xfrm>
            <a:off x="-1116632" y="1340768"/>
            <a:ext cx="3810000" cy="698500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4114800" cy="1162050"/>
          </a:xfrm>
        </p:spPr>
        <p:txBody>
          <a:bodyPr>
            <a:norm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Акция «посади дерево и сохрани его»</a:t>
            </a:r>
            <a:r>
              <a:rPr lang="ru-RU" sz="2000" cap="none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  <a:t/>
            </a:r>
            <a:br>
              <a:rPr lang="ru-RU" sz="2000" cap="none" dirty="0" smtClean="0">
                <a:solidFill>
                  <a:schemeClr val="tx1"/>
                </a:solidFill>
                <a:effectLst/>
                <a:latin typeface="Sitka Text" panose="02000505000000020004" pitchFamily="2" charset="0"/>
              </a:rPr>
            </a:br>
            <a:endParaRPr lang="ru-RU" sz="2000" cap="none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3960440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521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35" b="14135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 flipH="1">
            <a:off x="10044608" y="5315273"/>
            <a:ext cx="224331" cy="738336"/>
          </a:xfrm>
        </p:spPr>
        <p:txBody>
          <a:bodyPr/>
          <a:lstStyle/>
          <a:p>
            <a:r>
              <a:rPr lang="ru-RU" dirty="0" smtClean="0"/>
              <a:t>.</a:t>
            </a:r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5013176"/>
            <a:ext cx="2743200" cy="922040"/>
          </a:xfrm>
        </p:spPr>
        <p:txBody>
          <a:bodyPr>
            <a:noAutofit/>
          </a:bodyPr>
          <a:lstStyle/>
          <a:p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Помощь в благоустройстве школьной территории, клумб, сада;</a:t>
            </a:r>
            <a:b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0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69160"/>
            <a:ext cx="2664296" cy="19442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971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8496944" cy="5760640"/>
          </a:xfrm>
        </p:spPr>
        <p:txBody>
          <a:bodyPr>
            <a:noAutofit/>
          </a:bodyPr>
          <a:lstStyle/>
          <a:p>
            <a:r>
              <a:rPr lang="ru-RU" sz="1800" dirty="0">
                <a:solidFill>
                  <a:schemeClr val="tx1"/>
                </a:solidFill>
                <a:latin typeface="Sitka Text" panose="02000505000000020004" pitchFamily="2" charset="0"/>
              </a:rPr>
              <a:t> </a:t>
            </a:r>
            <a:r>
              <a:rPr lang="ru-RU" sz="1800" dirty="0" smtClean="0">
                <a:solidFill>
                  <a:schemeClr val="tx1"/>
                </a:solidFill>
                <a:latin typeface="Sitka Text" panose="02000505000000020004" pitchFamily="2" charset="0"/>
              </a:rPr>
              <a:t> </a:t>
            </a:r>
            <a:r>
              <a:rPr lang="ru-RU" sz="1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Содержание деятельности</a:t>
            </a: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Система работы по патриотическому воспитанию учащихся включает в себя три основных компонента: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u="sng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Патриотическое воспитание в системе общешкольных мероприятий</a:t>
            </a: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месячник патриотического воспитания, включающий встречи с ветеранами, общешкольные классные часы, направленные на воспитание уважительного отношения к историческому прошлому родины, своего народа, его обычаям и традициям, чувства гордости за своё отечество, за символы государства, за свой народ; долга и  ответственности за судьбу родины и своего народа, за ее будущее, способности проявлять гуманизм, милосердие, общечеловеческие ценности, реализуемое также на материале учебников и учебных пособий, литературных произведений </a:t>
            </a:r>
            <a:r>
              <a:rPr lang="ru-RU" sz="1600" u="sng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урочной деятельности</a:t>
            </a: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u="sng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Патриотическое воспитание во внеурочной деятельности</a:t>
            </a: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 учащихся реализуется через организацию различных видов деятельности, направленных на освоение знаний об истории, традициях, культуре народов </a:t>
            </a:r>
            <a:r>
              <a:rPr lang="ru-RU" sz="1600" cap="none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россии</a:t>
            </a: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своём родном крае, месте рождения; содержательному знакомству с историей своей семьи, формирование уважительного отношения к труду окружающих, стремления посильно участвовать в нем, проявлять нравственное поведение..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u="sng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Патриотическое воспитание в рамках работы с родителями.</a:t>
            </a: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 В качестве форм работы с семьей по патриотическому воспитанию: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родительские собрания гражданско-патриотической направленности;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помощь в организации  и проведении внеклассных мероприятий; 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привлечение родителей к организации экскурсий, походов, праздников;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совместных внеклассных мероприятий (выставки,  конкурсы,  экскурсии).</a:t>
            </a:r>
            <a:br>
              <a:rPr lang="ru-RU" sz="16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16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-828600" y="260648"/>
            <a:ext cx="144016" cy="288032"/>
          </a:xfrm>
        </p:spPr>
        <p:txBody>
          <a:bodyPr>
            <a:normAutofit/>
          </a:bodyPr>
          <a:lstStyle/>
          <a:p>
            <a:r>
              <a:rPr lang="ru-RU" sz="800" dirty="0" smtClean="0"/>
              <a:t>.</a:t>
            </a:r>
            <a:endParaRPr lang="ru-RU" sz="800" dirty="0"/>
          </a:p>
        </p:txBody>
      </p:sp>
    </p:spTree>
    <p:extLst>
      <p:ext uri="{BB962C8B-B14F-4D97-AF65-F5344CB8AC3E}">
        <p14:creationId xmlns:p14="http://schemas.microsoft.com/office/powerpoint/2010/main" val="130129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1988840"/>
            <a:ext cx="8496944" cy="2664296"/>
          </a:xfrm>
        </p:spPr>
        <p:txBody>
          <a:bodyPr>
            <a:noAutofit/>
          </a:bodyPr>
          <a:lstStyle/>
          <a:p>
            <a:r>
              <a:rPr lang="ru-RU" sz="2000" b="1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Ожидаемые результаты проекта:</a:t>
            </a:r>
            <a:br>
              <a:rPr lang="ru-RU" sz="2000" b="1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Ожидается развитие и укрепление у детей чувства любви к родному краю; через знания по истории и культуре родного края происходит формирование нравственной личности гражданина и патриота </a:t>
            </a:r>
            <a:r>
              <a:rPr lang="ru-RU" sz="2000" cap="none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</a:t>
            </a: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оссии.</a:t>
            </a:r>
            <a:b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Комплекс программных мероприятий предусматривает охват патриотическим воспитанием всех возрастных групп обучающихся. Система патриотического воспитания обучающихся школы предусматривает формирование и развитие социально значимых ценностей, гражданственности и патриотизма в процессе воспитания и обучения в школе, массовую патриотическую работу, совместную деятельность с другими культурными учреждениями.</a:t>
            </a:r>
            <a:endParaRPr lang="ru-RU" sz="2000" cap="non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1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136904" cy="5472608"/>
          </a:xfrm>
        </p:spPr>
        <p:txBody>
          <a:bodyPr>
            <a:noAutofit/>
          </a:bodyPr>
          <a:lstStyle/>
          <a:p>
            <a:pPr algn="just"/>
            <a:r>
              <a:rPr lang="ru-RU" sz="2000" b="1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Заключение</a:t>
            </a:r>
            <a:r>
              <a:rPr lang="ru-RU" sz="18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18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1800" cap="none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Подводя итог исследования, хотелось бы отметить, что важным фактором, влияющим на роль и место краеведческого материала в школьном образовании, являются современные социально-политические перемены. К сожалению, недостаточная проработанность регионального компонента в законодательстве в сфере образования РФ приводит к тому, что изучению истории края отводиться второстепенное место. Чаще всего учащиеся получают готовые знания по краеведению со слов учителя, из учебных пособий и сообщений средств массовой информации. По мнению А.Е. </a:t>
            </a:r>
            <a:r>
              <a:rPr lang="ru-RU" sz="2000" cap="none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Сайненского</a:t>
            </a: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это приводит к складыванию своеобразного «словесно-книжного краеведения».</a:t>
            </a:r>
            <a:b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На наш взгляд, функции краеведения в педагогике, в деле обучения и воспитания подрастающего поколения, особенно в изучении истории, никак нельзя называть второстепенными и отводить данному направлению остаточное место в системе школьного образования. В наше время региональный компонент может помочь педагогу убрать из сознания школьников разного рода антинаучной идеи, а так же способствовать воспитанию гражданина и патриота своей страны.</a:t>
            </a:r>
            <a:b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/>
            </a:r>
            <a:br>
              <a:rPr lang="ru-RU" sz="2000" cap="none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</a:br>
            <a:endParaRPr lang="ru-RU" sz="20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59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Главная">
  <a:themeElements>
    <a:clrScheme name="Главная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Главная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Главная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682</TotalTime>
  <Words>277</Words>
  <Application>Microsoft Office PowerPoint</Application>
  <PresentationFormat>Экран (4:3)</PresentationFormat>
  <Paragraphs>96</Paragraphs>
  <Slides>26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26</vt:i4>
      </vt:variant>
    </vt:vector>
  </HeadingPairs>
  <TitlesOfParts>
    <vt:vector size="27" baseType="lpstr">
      <vt:lpstr>Главная</vt:lpstr>
      <vt:lpstr>МУНИЦИПАЛЬНОЕ Бюджетное образовательное учреждение дополнительного образования «Центр развития творчества» муниципального образования - Сасовский муниципальный район рязанской области </vt:lpstr>
      <vt:lpstr>.</vt:lpstr>
      <vt:lpstr>     </vt:lpstr>
      <vt:lpstr>            </vt:lpstr>
      <vt:lpstr>.</vt:lpstr>
      <vt:lpstr>Проект предполагает формирование понятий о малой родине, воспитание любви к родному дому, семье, школе, селу. Важнейшая задача: познакомить детей с их окружением (дома, улицы, природа). Среда обитания и человек неразрывно связаны; необходимо для собственного блага и блага других людей грамотно взаимодействовать с окружающим микромиром. В ходе реализации проекта учащиеся познакомятся с историей своего села, достопримечательностями, знатными людьми, ветеранами войны и тыла, названиями святых мест, природных памятников, местностей, улиц, учреждений, животных и птиц нашего села. В связи с празднованием 78-летия великой победы и празднования 100- летия образования ТАССР дети сами заинтересуются и с помощью родителей, дополнительных источников станут собирать информации по истории села. В процессе сбора информации учащиеся узнают названия улиц, историю этого названия; названия святых мест, природных памятников, местностей, их расположение; имена знатных людей села, их биографию. Познакомятся с учреждениями социальной и культурной сфер села. </vt:lpstr>
      <vt:lpstr>Помощь пожилым людям и ветеранам труда</vt:lpstr>
      <vt:lpstr>.</vt:lpstr>
      <vt:lpstr>-Встречи с ветеранами, тематические вечера, экскурсии в музей; </vt:lpstr>
      <vt:lpstr>Акция «Георгиевская ленточка»</vt:lpstr>
      <vt:lpstr>Работа по благоустройству школы:субботники;</vt:lpstr>
      <vt:lpstr>Тренинги по профилактике курения, алкоголизма, наркомании; </vt:lpstr>
      <vt:lpstr>Волонтеры отряда «ПОИСК» проводят уроки мужества</vt:lpstr>
      <vt:lpstr>Помощь пенсионерам от волонтерского отряда «ПОИСК»</vt:lpstr>
      <vt:lpstr>Ежегодные военно-полевые сборы на территории придорожной школы</vt:lpstr>
      <vt:lpstr>Спорт зимой и летом!</vt:lpstr>
      <vt:lpstr>Путешествие по родному краю.</vt:lpstr>
      <vt:lpstr>.</vt:lpstr>
      <vt:lpstr>Участие в классных часах, посвященных ЗОЖ  </vt:lpstr>
      <vt:lpstr>Участие в общешкольных месячниках, акциях, предметных неделях. </vt:lpstr>
      <vt:lpstr>Просветительская работа с населением. </vt:lpstr>
      <vt:lpstr>Акция «посади дерево и сохрани его» </vt:lpstr>
      <vt:lpstr>Помощь в благоустройстве школьной территории, клумб, сада; </vt:lpstr>
      <vt:lpstr>  Содержание деятельности Система работы по патриотическому воспитанию учащихся включает в себя три основных компонента: 1. Патриотическое воспитание в системе общешкольных мероприятий: месячник патриотического воспитания, включающий встречи с ветеранами, общешкольные классные часы, направленные на воспитание уважительного отношения к историческому прошлому родины, своего народа, его обычаям и традициям, чувства гордости за своё отечество, за символы государства, за свой народ; долга и  ответственности за судьбу родины и своего народа, за ее будущее, способности проявлять гуманизм, милосердие, общечеловеческие ценности, реализуемое также на материале учебников и учебных пособий, литературных произведений в урочной деятельности. 2. Патриотическое воспитание во внеурочной деятельности учащихся реализуется через организацию различных видов деятельности, направленных на освоение знаний об истории, традициях, культуре народов россии, своём родном крае, месте рождения; содержательному знакомству с историей своей семьи, формирование уважительного отношения к труду окружающих, стремления посильно участвовать в нем, проявлять нравственное поведение.. 3. Патриотическое воспитание в рамках работы с родителями.  В качестве форм работы с семьей по патриотическому воспитанию: - родительские собрания гражданско-патриотической направленности; - помощь в организации  и проведении внеклассных мероприятий;  - привлечение родителей к организации экскурсий, походов, праздников; - совместных внеклассных мероприятий (выставки,  конкурсы,  экскурсии). </vt:lpstr>
      <vt:lpstr>Ожидаемые результаты проекта: Ожидается развитие и укрепление у детей чувства любви к родному краю; через знания по истории и культуре родного края происходит формирование нравственной личности гражданина и патриота России. Комплекс программных мероприятий предусматривает охват патриотическим воспитанием всех возрастных групп обучающихся. Система патриотического воспитания обучающихся школы предусматривает формирование и развитие социально значимых ценностей, гражданственности и патриотизма в процессе воспитания и обучения в школе, массовую патриотическую работу, совместную деятельность с другими культурными учреждениями.</vt:lpstr>
      <vt:lpstr>Заключение  Подводя итог исследования, хотелось бы отметить, что важным фактором, влияющим на роль и место краеведческого материала в школьном образовании, являются современные социально-политические перемены. К сожалению, недостаточная проработанность регионального компонента в законодательстве в сфере образования РФ приводит к тому, что изучению истории края отводиться второстепенное место. Чаще всего учащиеся получают готовые знания по краеведению со слов учителя, из учебных пособий и сообщений средств массовой информации. По мнению А.Е. Сайненского, это приводит к складыванию своеобразного «словесно-книжного краеведения».  На наш взгляд, функции краеведения в педагогике, в деле обучения и воспитания подрастающего поколения, особенно в изучении истории, никак нельзя называть второстепенными и отводить данному направлению остаточное место в системе школьного образования. В наше время региональный компонент может помочь педагогу убрать из сознания школьников разного рода антинаучной идеи, а так же способствовать воспитанию гражданина и патриота своей страны.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МУНИЦИПАЛЬНОЕ КАЗЕННОЕ ОБЩЕОБРАЗОВАТЕЛЬНОЕ УЧРЕЖДЕНИЕ «Придорожная СШ» им. А.С Новикова-Прибоя</dc:title>
  <dc:creator>vladi</dc:creator>
  <cp:lastModifiedBy>Пк</cp:lastModifiedBy>
  <cp:revision>44</cp:revision>
  <dcterms:created xsi:type="dcterms:W3CDTF">2022-03-06T12:23:58Z</dcterms:created>
  <dcterms:modified xsi:type="dcterms:W3CDTF">2022-12-09T06:00:20Z</dcterms:modified>
</cp:coreProperties>
</file>