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Default Extension="gif" ContentType="image/gif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77" r:id="rId18"/>
    <p:sldId id="279" r:id="rId19"/>
    <p:sldId id="280" r:id="rId20"/>
    <p:sldId id="281" r:id="rId21"/>
    <p:sldId id="282" r:id="rId22"/>
    <p:sldId id="283" r:id="rId23"/>
    <p:sldId id="284" r:id="rId24"/>
    <p:sldId id="28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8000"/>
    <a:srgbClr val="33CC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391" autoAdjust="0"/>
    <p:restoredTop sz="94721" autoAdjust="0"/>
  </p:normalViewPr>
  <p:slideViewPr>
    <p:cSldViewPr>
      <p:cViewPr varScale="1">
        <p:scale>
          <a:sx n="83" d="100"/>
          <a:sy n="83" d="100"/>
        </p:scale>
        <p:origin x="-160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894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9672-7578-4A6C-B365-1767DD88EDEF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3247FCE-27DE-4027-99DE-14F828765C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9672-7578-4A6C-B365-1767DD88EDEF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3247FCE-27DE-4027-99DE-14F828765C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9672-7578-4A6C-B365-1767DD88EDEF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47FCE-27DE-4027-99DE-14F828765C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9672-7578-4A6C-B365-1767DD88EDEF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47FCE-27DE-4027-99DE-14F828765C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9672-7578-4A6C-B365-1767DD88EDEF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3247FCE-27DE-4027-99DE-14F828765C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9672-7578-4A6C-B365-1767DD88EDEF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47FCE-27DE-4027-99DE-14F828765C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9672-7578-4A6C-B365-1767DD88EDEF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47FCE-27DE-4027-99DE-14F828765C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9672-7578-4A6C-B365-1767DD88EDEF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47FCE-27DE-4027-99DE-14F828765C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9672-7578-4A6C-B365-1767DD88EDEF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47FCE-27DE-4027-99DE-14F828765C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9672-7578-4A6C-B365-1767DD88EDEF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47FCE-27DE-4027-99DE-14F828765C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79672-7578-4A6C-B365-1767DD88EDEF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47FCE-27DE-4027-99DE-14F828765C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7C79672-7578-4A6C-B365-1767DD88EDEF}" type="datetimeFigureOut">
              <a:rPr lang="ru-RU" smtClean="0"/>
              <a:pPr/>
              <a:t>31.10.2013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3247FCE-27DE-4027-99DE-14F828765C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dissolv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0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9.xml"/><Relationship Id="rId6" Type="http://schemas.openxmlformats.org/officeDocument/2006/relationships/image" Target="../media/image41.jpeg"/><Relationship Id="rId5" Type="http://schemas.openxmlformats.org/officeDocument/2006/relationships/image" Target="../media/image40.gif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0.xml"/><Relationship Id="rId6" Type="http://schemas.openxmlformats.org/officeDocument/2006/relationships/image" Target="../media/image48.jpe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12" Type="http://schemas.openxmlformats.org/officeDocument/2006/relationships/image" Target="../media/image63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1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2.xml"/><Relationship Id="rId4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3.xml"/><Relationship Id="rId4" Type="http://schemas.openxmlformats.org/officeDocument/2006/relationships/image" Target="../media/image6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8632" y="548680"/>
            <a:ext cx="7772400" cy="1470025"/>
          </a:xfrm>
        </p:spPr>
        <p:txBody>
          <a:bodyPr/>
          <a:lstStyle/>
          <a:p>
            <a:r>
              <a:rPr lang="ru-RU" i="1" dirty="0" smtClean="0"/>
              <a:t>Природа поселка Придорожный</a:t>
            </a:r>
            <a:endParaRPr lang="ru-RU" i="1" dirty="0"/>
          </a:p>
        </p:txBody>
      </p:sp>
      <p:pic>
        <p:nvPicPr>
          <p:cNvPr id="4" name="Neizvestnyj ispolnitel'  - .mp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7504" y="46833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83492553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39" b="1439"/>
          <a:stretch>
            <a:fillRect/>
          </a:stretch>
        </p:blipFill>
        <p:spPr>
          <a:xfrm>
            <a:off x="1691680" y="1052736"/>
            <a:ext cx="5486400" cy="4114800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5875040" cy="648072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/>
              <a:t>Географическое положение</a:t>
            </a:r>
            <a:endParaRPr lang="ru-RU" sz="32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57290" y="5786454"/>
            <a:ext cx="5867400" cy="768350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/>
              <a:t>п. Придорожный расположен на юго-востоке Сасовского района. На западе граничит с селом Салтыково, на севере – с. Пичкиряево, на востоке и на юге – с республикой Мордовия</a:t>
            </a:r>
            <a:endParaRPr lang="ru-RU" sz="1600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77020784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212" b="12212"/>
          <a:stretch>
            <a:fillRect/>
          </a:stretch>
        </p:blipFill>
        <p:spPr>
          <a:xfrm>
            <a:off x="1619672" y="1124744"/>
            <a:ext cx="5675180" cy="4256385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/>
              <a:t>Рельеф</a:t>
            </a:r>
            <a:endParaRPr lang="ru-RU" sz="32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85918" y="5786454"/>
            <a:ext cx="5486400" cy="804862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/>
              <a:t>Рельеф территории равнинный. Немало оврагов, в некоторых из них грунтовые воды выходят на поверхность. </a:t>
            </a:r>
            <a:endParaRPr lang="ru-RU" sz="1600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31487435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662" b="3662"/>
          <a:stretch>
            <a:fillRect/>
          </a:stretch>
        </p:blipFill>
        <p:spPr>
          <a:xfrm>
            <a:off x="1619672" y="1268760"/>
            <a:ext cx="5486400" cy="4114800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47664" y="404664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/>
              <a:t>Геологическое строение</a:t>
            </a:r>
            <a:endParaRPr lang="ru-RU" sz="28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3042" y="5572140"/>
            <a:ext cx="5486400" cy="804862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Поселок расположен на Восточно-Европейской платформе. Проходит отроги Окско-Цнинского вала, прикрытого рыхлыми породами юрского мелового периода и четвертичными отложениями. В мезозойскую эру простиралось море.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5090502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012" r="4012"/>
          <a:stretch>
            <a:fillRect/>
          </a:stretch>
        </p:blipFill>
        <p:spPr>
          <a:xfrm>
            <a:off x="1619672" y="1340768"/>
            <a:ext cx="5486400" cy="4114800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75656" y="404664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/>
              <a:t>Полезные ископаемые</a:t>
            </a:r>
            <a:endParaRPr lang="ru-RU" sz="28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14480" y="5786454"/>
            <a:ext cx="5486400" cy="804862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/>
              <a:t>На территории имеются месторождения строительных материалов: глина и песок.</a:t>
            </a:r>
            <a:endParaRPr lang="ru-RU" sz="1600" dirty="0"/>
          </a:p>
        </p:txBody>
      </p:sp>
      <p:pic>
        <p:nvPicPr>
          <p:cNvPr id="7" name="Рисунок 6" descr="scheben-glina-torf-pesok-navoz-zemlya-deshevle-tolko-do-1-maya_33858652_4_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 descr="DwSrNkJjel5T6jsO1QDE5aqcssLjIynHvCDaNRH2C3WLCb1ITOkxEgfZ4mpYcav9_ful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23463810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876" b="4876"/>
          <a:stretch>
            <a:fillRect/>
          </a:stretch>
        </p:blipFill>
        <p:spPr>
          <a:xfrm>
            <a:off x="1619672" y="980728"/>
            <a:ext cx="5486400" cy="4114800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19672" y="332656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/>
              <a:t>Климат</a:t>
            </a:r>
            <a:endParaRPr lang="ru-RU" sz="32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58006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/>
              <a:t>Поселок Придорожный расположен в умеренно-континентальном климате смешанных лесов, на климат оказывают влияние удаленность от морей и географическая широта. Уровень солнечной радиации: летом – 40, зимой – 7, осенью – 13, весной – 30 единицы измерения.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23902569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3178696" cy="1355750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 smtClean="0"/>
              <a:t>Годовое изменение температур</a:t>
            </a:r>
            <a:endParaRPr lang="ru-RU" sz="24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57158" y="2571744"/>
            <a:ext cx="3108355" cy="3554419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Наблюдается значительное колебание температуры: случаются сильные морозы с вымерзанием озимых и фруктовых садов и, наоборот, декабрьские оттепели. Продолжительность безморозного периода – 147 дней. Это достаточно для выращивания любых культур.</a:t>
            </a:r>
            <a:endParaRPr lang="ru-RU" sz="1600" dirty="0"/>
          </a:p>
        </p:txBody>
      </p:sp>
      <p:pic>
        <p:nvPicPr>
          <p:cNvPr id="4098" name="Picture 2" descr="C:\Users\Depo2\Desktop\географ\нен 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357" y="620688"/>
            <a:ext cx="4378750" cy="54717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85388747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3008313" cy="1162050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/>
              <a:t>Роза ветров</a:t>
            </a:r>
            <a:endParaRPr lang="ru-RU" sz="28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571472" y="2714620"/>
            <a:ext cx="2571769" cy="2482849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/>
              <a:t>Положение в умеренном поясе обусловливает общий перенос воздушных масс на территории с запада на восток. Чаще дуют зимой юго-западные ветра, летом – западные и северо-западные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185" y="1156716"/>
            <a:ext cx="2926080" cy="3706368"/>
          </a:xfr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85968208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DSC048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14753"/>
            <a:ext cx="3853891" cy="3143248"/>
          </a:xfrm>
          <a:prstGeom prst="rect">
            <a:avLst/>
          </a:prstGeom>
        </p:spPr>
      </p:pic>
      <p:pic>
        <p:nvPicPr>
          <p:cNvPr id="20" name="Рисунок 19" descr="2001201287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7620" y="0"/>
            <a:ext cx="5286380" cy="41433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857628"/>
            <a:ext cx="3571900" cy="928694"/>
          </a:xfrm>
        </p:spPr>
        <p:txBody>
          <a:bodyPr>
            <a:normAutofit/>
          </a:bodyPr>
          <a:lstStyle/>
          <a:p>
            <a:pPr algn="ctr"/>
            <a:r>
              <a:rPr lang="ru-RU" sz="4400" i="1" dirty="0" smtClean="0">
                <a:solidFill>
                  <a:schemeClr val="bg1"/>
                </a:solidFill>
              </a:rPr>
              <a:t>Зима</a:t>
            </a:r>
            <a:endParaRPr lang="ru-RU" sz="4400" i="1" dirty="0">
              <a:solidFill>
                <a:schemeClr val="bg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929058" y="285728"/>
            <a:ext cx="2500330" cy="3143272"/>
          </a:xfrm>
        </p:spPr>
        <p:txBody>
          <a:bodyPr>
            <a:normAutofit fontScale="92500"/>
          </a:bodyPr>
          <a:lstStyle/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В течение зимы среднесуточная температура в основном изменяется от -5 до -15. В январе-феврале морозы в отдельные дни достигают до -30. </a:t>
            </a:r>
            <a:r>
              <a:rPr lang="ru-RU" sz="1600" dirty="0">
                <a:solidFill>
                  <a:srgbClr val="FFFF00"/>
                </a:solidFill>
              </a:rPr>
              <a:t>И</a:t>
            </a:r>
            <a:r>
              <a:rPr lang="ru-RU" sz="1600" dirty="0" smtClean="0">
                <a:solidFill>
                  <a:srgbClr val="FFFF00"/>
                </a:solidFill>
              </a:rPr>
              <a:t>ногда бывают метели со снегопадом, разные интенсивности. Продолжаются по несколько дней, к концу зимы почва промерзает до 1 метра</a:t>
            </a:r>
            <a:r>
              <a:rPr lang="ru-RU" sz="1600" b="1" dirty="0" smtClean="0">
                <a:solidFill>
                  <a:srgbClr val="FFFF00"/>
                </a:solidFill>
              </a:rPr>
              <a:t>.</a:t>
            </a:r>
            <a:endParaRPr lang="ru-RU" sz="1600" b="1" dirty="0">
              <a:solidFill>
                <a:srgbClr val="FFFF00"/>
              </a:solidFill>
            </a:endParaRPr>
          </a:p>
        </p:txBody>
      </p:sp>
      <p:pic>
        <p:nvPicPr>
          <p:cNvPr id="8" name="Содержимое 7" descr="DSC03356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tretch>
            <a:fillRect/>
          </a:stretch>
        </p:blipFill>
        <p:spPr>
          <a:xfrm>
            <a:off x="0" y="0"/>
            <a:ext cx="3857620" cy="3786191"/>
          </a:xfrm>
        </p:spPr>
      </p:pic>
      <p:pic>
        <p:nvPicPr>
          <p:cNvPr id="19" name="Рисунок 18" descr="DSC0495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7620" y="3786190"/>
            <a:ext cx="5286380" cy="30718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33650559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DSC0184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381500" y="0"/>
            <a:ext cx="4762500" cy="3571876"/>
          </a:xfrm>
        </p:spPr>
      </p:pic>
      <p:pic>
        <p:nvPicPr>
          <p:cNvPr id="7" name="Рисунок 6" descr="DSC018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536157"/>
            <a:ext cx="4429124" cy="3321843"/>
          </a:xfrm>
          <a:prstGeom prst="rect">
            <a:avLst/>
          </a:prstGeom>
        </p:spPr>
      </p:pic>
      <p:pic>
        <p:nvPicPr>
          <p:cNvPr id="9" name="Рисунок 8" descr="DSC0003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429124" cy="3589736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0" y="1"/>
            <a:ext cx="4572000" cy="1500174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rgbClr val="0070C0"/>
                </a:solidFill>
              </a:rPr>
              <a:t>Весенний период с конца марта-начала апреля – почти до конца мая, иногда даже вначале июня. Погода весной неустойчивая, характерны периодические похолодания. Осадки в основном в виде дождя.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1285860"/>
            <a:ext cx="37862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>
                  <a:prstDash val="solid"/>
                </a:ln>
                <a:solidFill>
                  <a:srgbClr val="FFC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Весна</a:t>
            </a:r>
            <a:endParaRPr lang="ru-RU" sz="5400" b="1" i="1" cap="none" spc="0" dirty="0">
              <a:ln>
                <a:prstDash val="solid"/>
              </a:ln>
              <a:solidFill>
                <a:srgbClr val="FFC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1" name="Рисунок 10" descr="DSC0249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7686" y="3571876"/>
            <a:ext cx="4786314" cy="32861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45945840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050820114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3214686"/>
            <a:ext cx="4857753" cy="3643315"/>
          </a:xfrm>
          <a:prstGeom prst="rect">
            <a:avLst/>
          </a:prstGeom>
        </p:spPr>
      </p:pic>
      <p:pic>
        <p:nvPicPr>
          <p:cNvPr id="8" name="Рисунок 7" descr="180620110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04684" y="3286123"/>
            <a:ext cx="4839316" cy="3571877"/>
          </a:xfrm>
          <a:prstGeom prst="rect">
            <a:avLst/>
          </a:prstGeom>
        </p:spPr>
      </p:pic>
      <p:pic>
        <p:nvPicPr>
          <p:cNvPr id="6" name="Рисунок 5" descr="DSC0317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286248" cy="32146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3786190"/>
            <a:ext cx="4465677" cy="642942"/>
          </a:xfrm>
        </p:spPr>
        <p:txBody>
          <a:bodyPr>
            <a:noAutofit/>
          </a:bodyPr>
          <a:lstStyle/>
          <a:p>
            <a:pPr algn="ctr"/>
            <a:r>
              <a:rPr lang="ru-RU" sz="5400" i="1" dirty="0" smtClean="0">
                <a:solidFill>
                  <a:srgbClr val="C00000"/>
                </a:solidFill>
              </a:rPr>
              <a:t>Лето</a:t>
            </a:r>
            <a:endParaRPr lang="ru-RU" sz="5400" i="1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0" y="0"/>
            <a:ext cx="3143272" cy="2571768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>
                <a:solidFill>
                  <a:srgbClr val="FFFF00"/>
                </a:solidFill>
              </a:rPr>
              <a:t>Лето, как и зима, по срокам не совпадает с календарными. Лето умеренно теплое. Самый теплый месяц – июль. Выпадают ливневые дожди, гремят грозы. Абсолютный максимум температур на территории от +37, иногда бывают и похолодания, что связано с вторжением арктического воздуха.</a:t>
            </a:r>
            <a:endParaRPr lang="ru-RU" sz="1600" dirty="0">
              <a:solidFill>
                <a:srgbClr val="FFFF00"/>
              </a:solidFill>
            </a:endParaRPr>
          </a:p>
        </p:txBody>
      </p:sp>
      <p:pic>
        <p:nvPicPr>
          <p:cNvPr id="9" name="Рисунок 8" descr="2307201133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6248" y="1"/>
            <a:ext cx="4857752" cy="32861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06268115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180920116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71678"/>
            <a:ext cx="4572000" cy="4786322"/>
          </a:xfrm>
          <a:prstGeom prst="rect">
            <a:avLst/>
          </a:prstGeom>
        </p:spPr>
      </p:pic>
      <p:pic>
        <p:nvPicPr>
          <p:cNvPr id="9" name="Рисунок 8" descr="190920117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3429001"/>
            <a:ext cx="4857752" cy="3429000"/>
          </a:xfrm>
          <a:prstGeom prst="rect">
            <a:avLst/>
          </a:prstGeom>
        </p:spPr>
      </p:pic>
      <p:pic>
        <p:nvPicPr>
          <p:cNvPr id="18" name="Рисунок 17" descr="DSC008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6248" y="0"/>
            <a:ext cx="4857752" cy="3589736"/>
          </a:xfrm>
          <a:prstGeom prst="rect">
            <a:avLst/>
          </a:prstGeom>
        </p:spPr>
      </p:pic>
      <p:pic>
        <p:nvPicPr>
          <p:cNvPr id="13" name="Рисунок 12" descr="DSC0087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4286248" cy="35718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214290"/>
            <a:ext cx="3008313" cy="1162050"/>
          </a:xfrm>
        </p:spPr>
        <p:txBody>
          <a:bodyPr>
            <a:normAutofit/>
          </a:bodyPr>
          <a:lstStyle/>
          <a:p>
            <a:pPr algn="ctr"/>
            <a:r>
              <a:rPr lang="ru-RU" sz="4000" i="1" dirty="0" smtClean="0">
                <a:solidFill>
                  <a:srgbClr val="FFC000"/>
                </a:solidFill>
              </a:rPr>
              <a:t>Осень</a:t>
            </a:r>
            <a:endParaRPr lang="ru-RU" sz="4000" i="1" dirty="0">
              <a:solidFill>
                <a:srgbClr val="FFC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0" y="3500438"/>
            <a:ext cx="4643438" cy="3143247"/>
          </a:xfrm>
        </p:spPr>
        <p:txBody>
          <a:bodyPr/>
          <a:lstStyle/>
          <a:p>
            <a:endParaRPr lang="ru-RU" sz="1600" dirty="0" smtClean="0">
              <a:solidFill>
                <a:srgbClr val="FFC000"/>
              </a:solidFill>
            </a:endParaRPr>
          </a:p>
          <a:p>
            <a:endParaRPr lang="ru-RU" sz="1600" dirty="0" smtClean="0">
              <a:solidFill>
                <a:srgbClr val="FFC000"/>
              </a:solidFill>
            </a:endParaRPr>
          </a:p>
          <a:p>
            <a:r>
              <a:rPr lang="ru-RU" sz="1600" dirty="0" smtClean="0">
                <a:solidFill>
                  <a:srgbClr val="FFC000"/>
                </a:solidFill>
              </a:rPr>
              <a:t>Осень наступает постепенно. В начале сентября среднесуточные температуры становятся менее +15, в конце сентября ниже +10. В первой половине сентября преобладает теплая сухая погода, во второй – пасмурная и дождливая. Октябрь, как правило, пасмурный. Часто идут затяжные моросящие дожди. Дожди чередуются со снегопадами. К концу первой декады ноября среднесуточные температуры воздуха понижаются до 0.</a:t>
            </a:r>
            <a:endParaRPr lang="ru-RU" dirty="0">
              <a:solidFill>
                <a:srgbClr val="FFC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51762708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192688" cy="1162050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/>
              <a:t>Речной сток</a:t>
            </a:r>
            <a:endParaRPr lang="ru-RU" sz="28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339752" y="4653136"/>
            <a:ext cx="4104456" cy="720080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pPr algn="ctr"/>
            <a:r>
              <a:rPr lang="ru-RU" sz="1700" dirty="0" smtClean="0"/>
              <a:t>Рек и озер в поселке нет.</a:t>
            </a:r>
            <a:endParaRPr lang="ru-RU" sz="17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916832"/>
            <a:ext cx="3548554" cy="2592288"/>
          </a:xfr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23452552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17e88e3a93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355160" cy="85169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FF00"/>
                </a:solidFill>
              </a:rPr>
              <a:t>Болота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571736" y="4786322"/>
            <a:ext cx="6572264" cy="571504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800" b="1" dirty="0" smtClean="0"/>
              <a:t>На территории поселка очень много болот</a:t>
            </a:r>
            <a:r>
              <a:rPr lang="ru-RU" sz="1800" dirty="0" smtClean="0">
                <a:solidFill>
                  <a:srgbClr val="FFFF00"/>
                </a:solidFill>
              </a:rPr>
              <a:t>.</a:t>
            </a:r>
            <a:endParaRPr lang="ru-RU" sz="18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35242361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7632848" cy="742404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/>
              <a:t>Почва</a:t>
            </a:r>
            <a:endParaRPr lang="ru-RU" sz="32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071538" y="2166937"/>
            <a:ext cx="3429024" cy="46910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Поселок находится в зоне смешанных лесов. Почвообразующие породы – глина и песок. Основные виды почв – серые лесные, образовавшиеся на суглинках. Они требуют минеральных удобрений. 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28" y="1785926"/>
            <a:ext cx="3357586" cy="3023220"/>
          </a:xfr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99718451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Серые лесные почвы поселка</a:t>
            </a:r>
            <a:endParaRPr lang="ru-RU" i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412776"/>
            <a:ext cx="2134724" cy="4986681"/>
          </a:xfr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69773150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18" y="500042"/>
            <a:ext cx="6357982" cy="1162050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/>
              <a:t>Растительность</a:t>
            </a:r>
            <a:endParaRPr lang="ru-RU" sz="32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57158" y="2357430"/>
            <a:ext cx="3686172" cy="200026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Поселок богат лесами, леса в основном смешанные, но встречаются сосновые леса и дубравы.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058" y="1500174"/>
            <a:ext cx="4802023" cy="3714776"/>
          </a:xfrm>
        </p:spPr>
      </p:pic>
      <p:pic>
        <p:nvPicPr>
          <p:cNvPr id="6" name="Рисунок 5" descr="1327859655_dubrav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92384"/>
            <a:ext cx="3643306" cy="2565616"/>
          </a:xfrm>
          <a:prstGeom prst="rect">
            <a:avLst/>
          </a:prstGeom>
        </p:spPr>
      </p:pic>
      <p:pic>
        <p:nvPicPr>
          <p:cNvPr id="7" name="Рисунок 6" descr="260620111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3357554" cy="23574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84116019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60620111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5486400" cy="5667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i="1" dirty="0" smtClean="0">
                <a:solidFill>
                  <a:srgbClr val="FFFF00"/>
                </a:solidFill>
              </a:rPr>
              <a:t>Лесообразующие породы деревьев</a:t>
            </a:r>
            <a:endParaRPr lang="ru-RU" sz="2400" i="1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657600" y="6053138"/>
            <a:ext cx="5486400" cy="804862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FFFF00"/>
                </a:solidFill>
              </a:rPr>
              <a:t>В лесах растут: ель, сосна, дуб, ясень, клен, осина, липа, береза.</a:t>
            </a:r>
            <a:endParaRPr lang="ru-RU" sz="18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29218020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73713797_lilya_sarank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46640"/>
            <a:ext cx="2000232" cy="3511360"/>
          </a:xfrm>
          <a:prstGeom prst="rect">
            <a:avLst/>
          </a:prstGeom>
        </p:spPr>
      </p:pic>
      <p:pic>
        <p:nvPicPr>
          <p:cNvPr id="8" name="Рисунок 7" descr="20070711202305_7-orchi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095750"/>
            <a:ext cx="2381250" cy="2762250"/>
          </a:xfrm>
          <a:prstGeom prst="rect">
            <a:avLst/>
          </a:prstGeom>
        </p:spPr>
      </p:pic>
      <p:pic>
        <p:nvPicPr>
          <p:cNvPr id="10" name="Рисунок 9" descr="m08_rast_pokritosemennie_zlaki_kovil_peristii_02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546" y="4071918"/>
            <a:ext cx="2286017" cy="27860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142852"/>
            <a:ext cx="5486400" cy="566738"/>
          </a:xfrm>
        </p:spPr>
        <p:txBody>
          <a:bodyPr/>
          <a:lstStyle/>
          <a:p>
            <a:pPr algn="ctr"/>
            <a:r>
              <a:rPr lang="ru-RU" i="1" dirty="0" smtClean="0"/>
              <a:t>Охраняемые виды растений</a:t>
            </a:r>
            <a:endParaRPr lang="ru-RU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85918" y="3429000"/>
            <a:ext cx="5557838" cy="804862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/>
              <a:t>В лесах поселка растут особо охраняемые виды растений. Например шалфей степной, лилия саранка и др.</a:t>
            </a:r>
            <a:endParaRPr lang="ru-RU" sz="1600" dirty="0"/>
          </a:p>
        </p:txBody>
      </p:sp>
      <p:pic>
        <p:nvPicPr>
          <p:cNvPr id="6" name="Рисунок 5" descr="81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2568373" cy="3286124"/>
          </a:xfrm>
          <a:prstGeom prst="rect">
            <a:avLst/>
          </a:prstGeom>
        </p:spPr>
      </p:pic>
      <p:pic>
        <p:nvPicPr>
          <p:cNvPr id="9" name="Рисунок 8" descr="Halfei_dubrav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264" y="0"/>
            <a:ext cx="2571736" cy="3286124"/>
          </a:xfrm>
          <a:prstGeom prst="rect">
            <a:avLst/>
          </a:prstGeom>
        </p:spPr>
      </p:pic>
      <p:pic>
        <p:nvPicPr>
          <p:cNvPr id="11" name="Рисунок 10" descr="prunella_gran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3240" y="857232"/>
            <a:ext cx="2769570" cy="2571744"/>
          </a:xfrm>
          <a:prstGeom prst="rect">
            <a:avLst/>
          </a:prstGeom>
        </p:spPr>
      </p:pic>
      <p:pic>
        <p:nvPicPr>
          <p:cNvPr id="12" name="Рисунок 11" descr="Vetrenica_lesn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3768" y="3357562"/>
            <a:ext cx="2000232" cy="35004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05976783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031020117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4286256"/>
            <a:ext cx="3143240" cy="2571744"/>
          </a:xfrm>
          <a:prstGeom prst="rect">
            <a:avLst/>
          </a:prstGeom>
        </p:spPr>
      </p:pic>
      <p:pic>
        <p:nvPicPr>
          <p:cNvPr id="16" name="Рисунок 15" descr="031020117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0"/>
            <a:ext cx="3143240" cy="2357430"/>
          </a:xfrm>
          <a:prstGeom prst="rect">
            <a:avLst/>
          </a:prstGeom>
        </p:spPr>
      </p:pic>
      <p:pic>
        <p:nvPicPr>
          <p:cNvPr id="12" name="Рисунок 11" descr="180620111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488" y="0"/>
            <a:ext cx="3286148" cy="2464611"/>
          </a:xfrm>
          <a:prstGeom prst="rect">
            <a:avLst/>
          </a:prstGeom>
        </p:spPr>
      </p:pic>
      <p:pic>
        <p:nvPicPr>
          <p:cNvPr id="6" name="Рисунок 5" descr="1809201168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2857488" cy="2143116"/>
          </a:xfrm>
          <a:prstGeom prst="rect">
            <a:avLst/>
          </a:prstGeom>
        </p:spPr>
      </p:pic>
      <p:pic>
        <p:nvPicPr>
          <p:cNvPr id="8" name="Рисунок 7" descr="0707201119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2071678"/>
            <a:ext cx="3619525" cy="2714644"/>
          </a:xfrm>
          <a:prstGeom prst="rect">
            <a:avLst/>
          </a:prstGeom>
        </p:spPr>
      </p:pic>
      <p:pic>
        <p:nvPicPr>
          <p:cNvPr id="13" name="Рисунок 12" descr="1809201166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4286256"/>
            <a:ext cx="3428992" cy="2571744"/>
          </a:xfrm>
          <a:prstGeom prst="rect">
            <a:avLst/>
          </a:prstGeom>
        </p:spPr>
      </p:pic>
      <p:pic>
        <p:nvPicPr>
          <p:cNvPr id="11" name="Рисунок 10" descr="1806201109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857488" y="4286255"/>
            <a:ext cx="3214710" cy="2571745"/>
          </a:xfrm>
          <a:prstGeom prst="rect">
            <a:avLst/>
          </a:prstGeom>
        </p:spPr>
      </p:pic>
      <p:pic>
        <p:nvPicPr>
          <p:cNvPr id="10" name="Рисунок 9" descr="18062011069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72198" y="2143116"/>
            <a:ext cx="3071801" cy="2321712"/>
          </a:xfrm>
          <a:prstGeom prst="rect">
            <a:avLst/>
          </a:prstGeom>
        </p:spPr>
      </p:pic>
      <p:pic>
        <p:nvPicPr>
          <p:cNvPr id="9" name="Рисунок 8" descr="18062011064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857488" y="2143116"/>
            <a:ext cx="3214710" cy="2247658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571604" y="6148386"/>
            <a:ext cx="5915028" cy="70961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 smtClean="0">
                <a:solidFill>
                  <a:srgbClr val="FFFF00"/>
                </a:solidFill>
              </a:rPr>
              <a:t>Грибы и ягоды</a:t>
            </a:r>
            <a:endParaRPr lang="ru-RU" sz="3600" i="1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643570" y="1285860"/>
            <a:ext cx="3500430" cy="928694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rgbClr val="FFFF00"/>
                </a:solidFill>
              </a:rPr>
              <a:t>Богат лес и такими дарами как грибы и ягоды. Собирай – не ленись!</a:t>
            </a:r>
            <a:endParaRPr lang="ru-RU" sz="16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43552241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kab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4744880"/>
            <a:ext cx="2571748" cy="2113120"/>
          </a:xfrm>
          <a:prstGeom prst="rect">
            <a:avLst/>
          </a:prstGeom>
        </p:spPr>
      </p:pic>
      <p:pic>
        <p:nvPicPr>
          <p:cNvPr id="10" name="Рисунок 9" descr="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50" y="4768438"/>
            <a:ext cx="3000396" cy="2089562"/>
          </a:xfrm>
          <a:prstGeom prst="rect">
            <a:avLst/>
          </a:prstGeom>
        </p:spPr>
      </p:pic>
      <p:pic>
        <p:nvPicPr>
          <p:cNvPr id="19" name="Рисунок 18" descr="lastochka_derevenskaya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512" y="2071678"/>
            <a:ext cx="2431124" cy="2357454"/>
          </a:xfrm>
          <a:prstGeom prst="rect">
            <a:avLst/>
          </a:prstGeom>
        </p:spPr>
      </p:pic>
      <p:pic>
        <p:nvPicPr>
          <p:cNvPr id="12" name="Рисунок 11" descr="40023_o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8926" y="2214554"/>
            <a:ext cx="3143208" cy="2357406"/>
          </a:xfrm>
          <a:prstGeom prst="rect">
            <a:avLst/>
          </a:prstGeom>
        </p:spPr>
      </p:pic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2643174" y="0"/>
            <a:ext cx="3614968" cy="559055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008000"/>
                </a:solidFill>
              </a:rPr>
              <a:t>Животный мир</a:t>
            </a:r>
            <a:endParaRPr lang="ru-RU" sz="2800" i="1" dirty="0">
              <a:solidFill>
                <a:srgbClr val="008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928926" y="2214554"/>
            <a:ext cx="3143240" cy="1785926"/>
          </a:xfrm>
        </p:spPr>
        <p:txBody>
          <a:bodyPr/>
          <a:lstStyle/>
          <a:p>
            <a:endParaRPr lang="ru-RU" dirty="0"/>
          </a:p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Животный мир представлен весьма широко. Большое разнообразие птиц, бабочек и других видов.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11" name="Рисунок 10" descr="Convu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282" y="2143116"/>
            <a:ext cx="2438400" cy="2407920"/>
          </a:xfrm>
          <a:prstGeom prst="rect">
            <a:avLst/>
          </a:prstGeom>
        </p:spPr>
      </p:pic>
      <p:pic>
        <p:nvPicPr>
          <p:cNvPr id="13" name="Рисунок 12" descr="69672f68acb219489930ddb12beca38c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66578" y="4627815"/>
            <a:ext cx="3277422" cy="2230185"/>
          </a:xfrm>
          <a:prstGeom prst="rect">
            <a:avLst/>
          </a:prstGeom>
        </p:spPr>
      </p:pic>
      <p:pic>
        <p:nvPicPr>
          <p:cNvPr id="14" name="Рисунок 13" descr="1254101.jpe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0" y="571480"/>
            <a:ext cx="2357454" cy="1428760"/>
          </a:xfrm>
          <a:prstGeom prst="rect">
            <a:avLst/>
          </a:prstGeom>
        </p:spPr>
      </p:pic>
      <p:pic>
        <p:nvPicPr>
          <p:cNvPr id="15" name="Рисунок 14" descr="1219506899_g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14290"/>
            <a:ext cx="2228840" cy="1671630"/>
          </a:xfrm>
          <a:prstGeom prst="rect">
            <a:avLst/>
          </a:prstGeom>
        </p:spPr>
      </p:pic>
      <p:pic>
        <p:nvPicPr>
          <p:cNvPr id="16" name="Рисунок 15" descr="butterfly1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29454" y="214290"/>
            <a:ext cx="2214546" cy="1643051"/>
          </a:xfrm>
          <a:prstGeom prst="rect">
            <a:avLst/>
          </a:prstGeom>
        </p:spPr>
      </p:pic>
      <p:pic>
        <p:nvPicPr>
          <p:cNvPr id="18" name="Рисунок 17" descr="Frog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143108" y="571480"/>
            <a:ext cx="2190735" cy="14490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42393077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 smtClean="0"/>
              <a:t>Физико-географическое районирование</a:t>
            </a:r>
            <a:endParaRPr lang="ru-RU" sz="24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99592" y="2492896"/>
            <a:ext cx="2808312" cy="3576528"/>
          </a:xfrm>
        </p:spPr>
        <p:txBody>
          <a:bodyPr/>
          <a:lstStyle/>
          <a:p>
            <a:pPr algn="ctr"/>
            <a:r>
              <a:rPr lang="ru-RU" sz="1800" dirty="0" smtClean="0"/>
              <a:t>П. Придорожный расположен в зоне широколиственных лесов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 descr="C:\Users\Depo2\Desktop\географ\ии 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988840"/>
            <a:ext cx="4752528" cy="37563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DSC033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07852336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/>
              <a:t>Охраняемые природные объекты </a:t>
            </a:r>
            <a:endParaRPr lang="ru-RU" sz="24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29256" y="1357298"/>
            <a:ext cx="3138736" cy="151102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1800" dirty="0" smtClean="0"/>
              <a:t>Большая часть охраняемых территорий расположена на юге поселка. Охраняемые природные объекты единичны, как следствие,  здесь почти не сохранились природные ландшафты.</a:t>
            </a:r>
          </a:p>
          <a:p>
            <a:endParaRPr lang="ru-RU" dirty="0"/>
          </a:p>
        </p:txBody>
      </p:sp>
      <p:pic>
        <p:nvPicPr>
          <p:cNvPr id="3074" name="Picture 2" descr="C:\Users\Depo2\Desktop\географ\ии 0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1546"/>
            <a:ext cx="4713248" cy="38884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Okskii_zapovedni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62" y="3357562"/>
            <a:ext cx="4643438" cy="35004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80913675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6|4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6|5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6|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9|2.3|4.4|2.7|1.8|3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7|2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8|3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5|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|1.6|1.9|2.1|1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.4|2.2|2.6|2.1|2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9|2.3|2.9|2.9|2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6|2.5|2.2|2.4|2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9|1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4|2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9|1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|2.3|3.3|3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3|3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|2.3|1.7|1.7|2.9|2.1|2.3|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5|2.6|2.8|2.4|2.9|2.4|2.8|2.4|2.6|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7|2.9|2.4|2|2.8|1.9|2.6|1.8|2.6|5.5|2.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8|1.6|2.9|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.1|3|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428</TotalTime>
  <Words>597</Words>
  <Application>Microsoft Office PowerPoint</Application>
  <PresentationFormat>Экран (4:3)</PresentationFormat>
  <Paragraphs>49</Paragraphs>
  <Slides>24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Трек</vt:lpstr>
      <vt:lpstr>Природа поселка Придорожный</vt:lpstr>
      <vt:lpstr>Географическое положение</vt:lpstr>
      <vt:lpstr>Рельеф</vt:lpstr>
      <vt:lpstr>Геологическое строение</vt:lpstr>
      <vt:lpstr>Полезные ископаемые</vt:lpstr>
      <vt:lpstr>Климат</vt:lpstr>
      <vt:lpstr>Годовое изменение температур</vt:lpstr>
      <vt:lpstr>Роза ветров</vt:lpstr>
      <vt:lpstr>Зима</vt:lpstr>
      <vt:lpstr>Слайд 10</vt:lpstr>
      <vt:lpstr>Лето</vt:lpstr>
      <vt:lpstr>Осень</vt:lpstr>
      <vt:lpstr>Речной сток</vt:lpstr>
      <vt:lpstr>Болота</vt:lpstr>
      <vt:lpstr>Почва</vt:lpstr>
      <vt:lpstr>Серые лесные почвы поселка</vt:lpstr>
      <vt:lpstr>Растительность</vt:lpstr>
      <vt:lpstr>Лесообразующие породы деревьев</vt:lpstr>
      <vt:lpstr>Охраняемые виды растений</vt:lpstr>
      <vt:lpstr>Грибы и ягоды</vt:lpstr>
      <vt:lpstr>Животный мир</vt:lpstr>
      <vt:lpstr>Физико-географическое районирование</vt:lpstr>
      <vt:lpstr>Охраняемые природные объекты 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Природа поселка Придорожный</dc:title>
  <dc:creator>Depo2</dc:creator>
  <cp:lastModifiedBy>5</cp:lastModifiedBy>
  <cp:revision>54</cp:revision>
  <dcterms:created xsi:type="dcterms:W3CDTF">2011-12-29T14:40:35Z</dcterms:created>
  <dcterms:modified xsi:type="dcterms:W3CDTF">2013-10-31T14:23:04Z</dcterms:modified>
</cp:coreProperties>
</file>